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Lst>
  <p:notesMasterIdLst>
    <p:notesMasterId r:id="rId46"/>
  </p:notesMasterIdLst>
  <p:sldIdLst>
    <p:sldId id="602" r:id="rId3"/>
    <p:sldId id="617" r:id="rId4"/>
    <p:sldId id="659" r:id="rId5"/>
    <p:sldId id="260" r:id="rId6"/>
    <p:sldId id="619" r:id="rId7"/>
    <p:sldId id="620" r:id="rId8"/>
    <p:sldId id="622" r:id="rId9"/>
    <p:sldId id="660" r:id="rId10"/>
    <p:sldId id="661" r:id="rId11"/>
    <p:sldId id="624" r:id="rId12"/>
    <p:sldId id="625" r:id="rId13"/>
    <p:sldId id="662" r:id="rId14"/>
    <p:sldId id="626" r:id="rId15"/>
    <p:sldId id="627" r:id="rId16"/>
    <p:sldId id="665" r:id="rId17"/>
    <p:sldId id="621" r:id="rId18"/>
    <p:sldId id="628" r:id="rId19"/>
    <p:sldId id="629" r:id="rId20"/>
    <p:sldId id="630" r:id="rId21"/>
    <p:sldId id="631" r:id="rId22"/>
    <p:sldId id="632" r:id="rId23"/>
    <p:sldId id="633" r:id="rId24"/>
    <p:sldId id="634" r:id="rId25"/>
    <p:sldId id="635" r:id="rId26"/>
    <p:sldId id="642" r:id="rId27"/>
    <p:sldId id="636" r:id="rId28"/>
    <p:sldId id="638" r:id="rId29"/>
    <p:sldId id="640" r:id="rId30"/>
    <p:sldId id="313" r:id="rId31"/>
    <p:sldId id="643" r:id="rId32"/>
    <p:sldId id="644" r:id="rId33"/>
    <p:sldId id="645" r:id="rId34"/>
    <p:sldId id="646" r:id="rId35"/>
    <p:sldId id="647" r:id="rId36"/>
    <p:sldId id="666" r:id="rId37"/>
    <p:sldId id="648" r:id="rId38"/>
    <p:sldId id="651" r:id="rId39"/>
    <p:sldId id="652" r:id="rId40"/>
    <p:sldId id="653" r:id="rId41"/>
    <p:sldId id="654" r:id="rId42"/>
    <p:sldId id="655" r:id="rId43"/>
    <p:sldId id="657" r:id="rId44"/>
    <p:sldId id="1649" r:id="rId45"/>
  </p:sldIdLst>
  <p:sldSz cx="8229600" cy="51435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5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32" autoAdjust="0"/>
  </p:normalViewPr>
  <p:slideViewPr>
    <p:cSldViewPr snapToGrid="0" snapToObjects="1">
      <p:cViewPr varScale="1">
        <p:scale>
          <a:sx n="113" d="100"/>
          <a:sy n="113" d="100"/>
        </p:scale>
        <p:origin x="1878" y="96"/>
      </p:cViewPr>
      <p:guideLst>
        <p:guide orient="horz" pos="1620"/>
        <p:guide pos="259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5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5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5DC5F4-D431-4A87-93B0-BBE05B35CCB1}"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4983E92-0B7C-43A8-8C1F-984B0DFA982E}">
      <dgm:prSet custT="1"/>
      <dgm:spPr/>
      <dgm:t>
        <a:bodyPr/>
        <a:lstStyle/>
        <a:p>
          <a:pPr>
            <a:defRPr cap="all"/>
          </a:pPr>
          <a:r>
            <a:rPr lang="en-US" sz="1800" dirty="0"/>
            <a:t>Due by Midnight </a:t>
          </a:r>
          <a:r>
            <a:rPr lang="en-US" sz="1800" dirty="0">
              <a:solidFill>
                <a:srgbClr val="C00000"/>
              </a:solidFill>
            </a:rPr>
            <a:t>(11:59 pm) on Wednesday, Jan 21, 2026</a:t>
          </a:r>
        </a:p>
      </dgm:t>
    </dgm:pt>
    <dgm:pt modelId="{47D3E5B5-E005-481D-9366-7FFA245A3F46}" type="parTrans" cxnId="{7E7C886D-A667-496F-8DDE-1B718561DB03}">
      <dgm:prSet/>
      <dgm:spPr/>
      <dgm:t>
        <a:bodyPr/>
        <a:lstStyle/>
        <a:p>
          <a:endParaRPr lang="en-US"/>
        </a:p>
      </dgm:t>
    </dgm:pt>
    <dgm:pt modelId="{9E0C94DC-193A-41FC-B82A-2A43E45C8107}" type="sibTrans" cxnId="{7E7C886D-A667-496F-8DDE-1B718561DB03}">
      <dgm:prSet/>
      <dgm:spPr/>
      <dgm:t>
        <a:bodyPr/>
        <a:lstStyle/>
        <a:p>
          <a:endParaRPr lang="en-US"/>
        </a:p>
      </dgm:t>
    </dgm:pt>
    <dgm:pt modelId="{A6242D37-AF81-4A91-9692-C3B78C4C080A}">
      <dgm:prSet custT="1"/>
      <dgm:spPr/>
      <dgm:t>
        <a:bodyPr/>
        <a:lstStyle/>
        <a:p>
          <a:pPr>
            <a:defRPr cap="all"/>
          </a:pPr>
          <a:r>
            <a:rPr lang="en-US" sz="1800" dirty="0"/>
            <a:t>Submit a word document only include </a:t>
          </a:r>
          <a:r>
            <a:rPr lang="en-US" sz="1800" dirty="0">
              <a:solidFill>
                <a:srgbClr val="C00000"/>
              </a:solidFill>
            </a:rPr>
            <a:t>question and answer</a:t>
          </a:r>
        </a:p>
      </dgm:t>
    </dgm:pt>
    <dgm:pt modelId="{A1582085-1655-4316-B7FE-C167B01E3451}" type="parTrans" cxnId="{0F5369C5-3BD8-41EC-82BC-B46BD7C285F5}">
      <dgm:prSet/>
      <dgm:spPr/>
      <dgm:t>
        <a:bodyPr/>
        <a:lstStyle/>
        <a:p>
          <a:endParaRPr lang="en-US"/>
        </a:p>
      </dgm:t>
    </dgm:pt>
    <dgm:pt modelId="{487527DA-4CA7-40A4-8E27-547430E84424}" type="sibTrans" cxnId="{0F5369C5-3BD8-41EC-82BC-B46BD7C285F5}">
      <dgm:prSet/>
      <dgm:spPr/>
      <dgm:t>
        <a:bodyPr/>
        <a:lstStyle/>
        <a:p>
          <a:endParaRPr lang="en-US"/>
        </a:p>
      </dgm:t>
    </dgm:pt>
    <dgm:pt modelId="{1CF3E5B1-FB46-4446-95BF-0E7408D9C151}" type="pres">
      <dgm:prSet presAssocID="{545DC5F4-D431-4A87-93B0-BBE05B35CCB1}" presName="root" presStyleCnt="0">
        <dgm:presLayoutVars>
          <dgm:dir/>
          <dgm:resizeHandles val="exact"/>
        </dgm:presLayoutVars>
      </dgm:prSet>
      <dgm:spPr/>
    </dgm:pt>
    <dgm:pt modelId="{BE3E81CB-7E93-484B-AE32-12C58B09BCE0}" type="pres">
      <dgm:prSet presAssocID="{54983E92-0B7C-43A8-8C1F-984B0DFA982E}" presName="compNode" presStyleCnt="0"/>
      <dgm:spPr/>
    </dgm:pt>
    <dgm:pt modelId="{D2D6216C-9B23-402E-A942-468E0F624F5B}" type="pres">
      <dgm:prSet presAssocID="{54983E92-0B7C-43A8-8C1F-984B0DFA982E}" presName="iconBgRect" presStyleLbl="bgShp" presStyleIdx="0" presStyleCnt="2"/>
      <dgm:spPr>
        <a:prstGeom prst="round2DiagRect">
          <a:avLst>
            <a:gd name="adj1" fmla="val 29727"/>
            <a:gd name="adj2" fmla="val 0"/>
          </a:avLst>
        </a:prstGeom>
      </dgm:spPr>
    </dgm:pt>
    <dgm:pt modelId="{F943F739-4EBC-47A7-A14C-25327E72C0F2}" type="pres">
      <dgm:prSet presAssocID="{54983E92-0B7C-43A8-8C1F-984B0DFA982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larm Clock"/>
        </a:ext>
      </dgm:extLst>
    </dgm:pt>
    <dgm:pt modelId="{3085FCD0-B526-4BA1-831E-148271EBCA71}" type="pres">
      <dgm:prSet presAssocID="{54983E92-0B7C-43A8-8C1F-984B0DFA982E}" presName="spaceRect" presStyleCnt="0"/>
      <dgm:spPr/>
    </dgm:pt>
    <dgm:pt modelId="{4E513C3D-9C85-4581-9570-C87158EE7A8E}" type="pres">
      <dgm:prSet presAssocID="{54983E92-0B7C-43A8-8C1F-984B0DFA982E}" presName="textRect" presStyleLbl="revTx" presStyleIdx="0" presStyleCnt="2" custScaleX="140708">
        <dgm:presLayoutVars>
          <dgm:chMax val="1"/>
          <dgm:chPref val="1"/>
        </dgm:presLayoutVars>
      </dgm:prSet>
      <dgm:spPr/>
    </dgm:pt>
    <dgm:pt modelId="{00D865C2-7AA1-4413-870A-557561F6A99D}" type="pres">
      <dgm:prSet presAssocID="{9E0C94DC-193A-41FC-B82A-2A43E45C8107}" presName="sibTrans" presStyleCnt="0"/>
      <dgm:spPr/>
    </dgm:pt>
    <dgm:pt modelId="{0444C821-AE95-419C-A2C2-10FD435B3E72}" type="pres">
      <dgm:prSet presAssocID="{A6242D37-AF81-4A91-9692-C3B78C4C080A}" presName="compNode" presStyleCnt="0"/>
      <dgm:spPr/>
    </dgm:pt>
    <dgm:pt modelId="{C1C41DF5-156F-4AFD-8177-5E65296E36DA}" type="pres">
      <dgm:prSet presAssocID="{A6242D37-AF81-4A91-9692-C3B78C4C080A}" presName="iconBgRect" presStyleLbl="bgShp" presStyleIdx="1" presStyleCnt="2"/>
      <dgm:spPr>
        <a:prstGeom prst="round2DiagRect">
          <a:avLst>
            <a:gd name="adj1" fmla="val 29727"/>
            <a:gd name="adj2" fmla="val 0"/>
          </a:avLst>
        </a:prstGeom>
      </dgm:spPr>
    </dgm:pt>
    <dgm:pt modelId="{BCD05D74-D5AE-459F-A6DF-06E0D3F03A72}" type="pres">
      <dgm:prSet presAssocID="{A6242D37-AF81-4A91-9692-C3B78C4C080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2AB5314E-660E-4ED1-846B-8434948EF46B}" type="pres">
      <dgm:prSet presAssocID="{A6242D37-AF81-4A91-9692-C3B78C4C080A}" presName="spaceRect" presStyleCnt="0"/>
      <dgm:spPr/>
    </dgm:pt>
    <dgm:pt modelId="{A3838D15-85D1-4048-B20D-9009920800B0}" type="pres">
      <dgm:prSet presAssocID="{A6242D37-AF81-4A91-9692-C3B78C4C080A}" presName="textRect" presStyleLbl="revTx" presStyleIdx="1" presStyleCnt="2" custScaleX="147657">
        <dgm:presLayoutVars>
          <dgm:chMax val="1"/>
          <dgm:chPref val="1"/>
        </dgm:presLayoutVars>
      </dgm:prSet>
      <dgm:spPr/>
    </dgm:pt>
  </dgm:ptLst>
  <dgm:cxnLst>
    <dgm:cxn modelId="{34AD3E24-5AE2-4091-998E-71D41F9CDB89}" type="presOf" srcId="{A6242D37-AF81-4A91-9692-C3B78C4C080A}" destId="{A3838D15-85D1-4048-B20D-9009920800B0}" srcOrd="0" destOrd="0" presId="urn:microsoft.com/office/officeart/2018/5/layout/IconLeafLabelList"/>
    <dgm:cxn modelId="{7E7C886D-A667-496F-8DDE-1B718561DB03}" srcId="{545DC5F4-D431-4A87-93B0-BBE05B35CCB1}" destId="{54983E92-0B7C-43A8-8C1F-984B0DFA982E}" srcOrd="0" destOrd="0" parTransId="{47D3E5B5-E005-481D-9366-7FFA245A3F46}" sibTransId="{9E0C94DC-193A-41FC-B82A-2A43E45C8107}"/>
    <dgm:cxn modelId="{B47C2F55-9A4B-4FFB-AA38-9C2574693CD4}" type="presOf" srcId="{54983E92-0B7C-43A8-8C1F-984B0DFA982E}" destId="{4E513C3D-9C85-4581-9570-C87158EE7A8E}" srcOrd="0" destOrd="0" presId="urn:microsoft.com/office/officeart/2018/5/layout/IconLeafLabelList"/>
    <dgm:cxn modelId="{53CEBE9C-EA76-48A8-8DF7-6953575A9C37}" type="presOf" srcId="{545DC5F4-D431-4A87-93B0-BBE05B35CCB1}" destId="{1CF3E5B1-FB46-4446-95BF-0E7408D9C151}" srcOrd="0" destOrd="0" presId="urn:microsoft.com/office/officeart/2018/5/layout/IconLeafLabelList"/>
    <dgm:cxn modelId="{0F5369C5-3BD8-41EC-82BC-B46BD7C285F5}" srcId="{545DC5F4-D431-4A87-93B0-BBE05B35CCB1}" destId="{A6242D37-AF81-4A91-9692-C3B78C4C080A}" srcOrd="1" destOrd="0" parTransId="{A1582085-1655-4316-B7FE-C167B01E3451}" sibTransId="{487527DA-4CA7-40A4-8E27-547430E84424}"/>
    <dgm:cxn modelId="{5C6FCB9C-3574-4EF1-979B-C82FE21FC231}" type="presParOf" srcId="{1CF3E5B1-FB46-4446-95BF-0E7408D9C151}" destId="{BE3E81CB-7E93-484B-AE32-12C58B09BCE0}" srcOrd="0" destOrd="0" presId="urn:microsoft.com/office/officeart/2018/5/layout/IconLeafLabelList"/>
    <dgm:cxn modelId="{3BEBC4B0-3768-4D30-9883-ED03B1BB2AA3}" type="presParOf" srcId="{BE3E81CB-7E93-484B-AE32-12C58B09BCE0}" destId="{D2D6216C-9B23-402E-A942-468E0F624F5B}" srcOrd="0" destOrd="0" presId="urn:microsoft.com/office/officeart/2018/5/layout/IconLeafLabelList"/>
    <dgm:cxn modelId="{9334B4F2-C5A7-478D-8C83-6B6B78937527}" type="presParOf" srcId="{BE3E81CB-7E93-484B-AE32-12C58B09BCE0}" destId="{F943F739-4EBC-47A7-A14C-25327E72C0F2}" srcOrd="1" destOrd="0" presId="urn:microsoft.com/office/officeart/2018/5/layout/IconLeafLabelList"/>
    <dgm:cxn modelId="{722E4463-BB96-47A5-B05B-8394250686DE}" type="presParOf" srcId="{BE3E81CB-7E93-484B-AE32-12C58B09BCE0}" destId="{3085FCD0-B526-4BA1-831E-148271EBCA71}" srcOrd="2" destOrd="0" presId="urn:microsoft.com/office/officeart/2018/5/layout/IconLeafLabelList"/>
    <dgm:cxn modelId="{4DDDB5E8-1F23-4A78-9605-45AAF5833E68}" type="presParOf" srcId="{BE3E81CB-7E93-484B-AE32-12C58B09BCE0}" destId="{4E513C3D-9C85-4581-9570-C87158EE7A8E}" srcOrd="3" destOrd="0" presId="urn:microsoft.com/office/officeart/2018/5/layout/IconLeafLabelList"/>
    <dgm:cxn modelId="{123D8173-4B78-41DB-B068-2BA15E016A23}" type="presParOf" srcId="{1CF3E5B1-FB46-4446-95BF-0E7408D9C151}" destId="{00D865C2-7AA1-4413-870A-557561F6A99D}" srcOrd="1" destOrd="0" presId="urn:microsoft.com/office/officeart/2018/5/layout/IconLeafLabelList"/>
    <dgm:cxn modelId="{E92967F1-54D1-402B-9BE3-03FB7BECA8E6}" type="presParOf" srcId="{1CF3E5B1-FB46-4446-95BF-0E7408D9C151}" destId="{0444C821-AE95-419C-A2C2-10FD435B3E72}" srcOrd="2" destOrd="0" presId="urn:microsoft.com/office/officeart/2018/5/layout/IconLeafLabelList"/>
    <dgm:cxn modelId="{6A34589F-98DC-49A5-B284-AB8B04E10F1B}" type="presParOf" srcId="{0444C821-AE95-419C-A2C2-10FD435B3E72}" destId="{C1C41DF5-156F-4AFD-8177-5E65296E36DA}" srcOrd="0" destOrd="0" presId="urn:microsoft.com/office/officeart/2018/5/layout/IconLeafLabelList"/>
    <dgm:cxn modelId="{E4BDC4E7-B33D-408F-A28A-9E646BDBCB86}" type="presParOf" srcId="{0444C821-AE95-419C-A2C2-10FD435B3E72}" destId="{BCD05D74-D5AE-459F-A6DF-06E0D3F03A72}" srcOrd="1" destOrd="0" presId="urn:microsoft.com/office/officeart/2018/5/layout/IconLeafLabelList"/>
    <dgm:cxn modelId="{3D1E9DB2-C5D6-4774-8110-C1F4D3951E71}" type="presParOf" srcId="{0444C821-AE95-419C-A2C2-10FD435B3E72}" destId="{2AB5314E-660E-4ED1-846B-8434948EF46B}" srcOrd="2" destOrd="0" presId="urn:microsoft.com/office/officeart/2018/5/layout/IconLeafLabelList"/>
    <dgm:cxn modelId="{2B9C7FC2-A255-4335-A004-2546E39B1238}" type="presParOf" srcId="{0444C821-AE95-419C-A2C2-10FD435B3E72}" destId="{A3838D15-85D1-4048-B20D-9009920800B0}"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6216C-9B23-402E-A942-468E0F624F5B}">
      <dsp:nvSpPr>
        <dsp:cNvPr id="0" name=""/>
        <dsp:cNvSpPr/>
      </dsp:nvSpPr>
      <dsp:spPr>
        <a:xfrm>
          <a:off x="1241948" y="36361"/>
          <a:ext cx="1338187" cy="1338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43F739-4EBC-47A7-A14C-25327E72C0F2}">
      <dsp:nvSpPr>
        <dsp:cNvPr id="0" name=""/>
        <dsp:cNvSpPr/>
      </dsp:nvSpPr>
      <dsp:spPr>
        <a:xfrm>
          <a:off x="1527135" y="321548"/>
          <a:ext cx="767812" cy="767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E513C3D-9C85-4581-9570-C87158EE7A8E}">
      <dsp:nvSpPr>
        <dsp:cNvPr id="0" name=""/>
        <dsp:cNvSpPr/>
      </dsp:nvSpPr>
      <dsp:spPr>
        <a:xfrm>
          <a:off x="367651" y="1791361"/>
          <a:ext cx="3086781" cy="746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Due by Midnight </a:t>
          </a:r>
          <a:r>
            <a:rPr lang="en-US" sz="1800" kern="1200" dirty="0">
              <a:solidFill>
                <a:srgbClr val="C00000"/>
              </a:solidFill>
            </a:rPr>
            <a:t>(11:59 pm) on Wednesday, Jan 21, 2026</a:t>
          </a:r>
        </a:p>
      </dsp:txBody>
      <dsp:txXfrm>
        <a:off x="367651" y="1791361"/>
        <a:ext cx="3086781" cy="746917"/>
      </dsp:txXfrm>
    </dsp:sp>
    <dsp:sp modelId="{C1C41DF5-156F-4AFD-8177-5E65296E36DA}">
      <dsp:nvSpPr>
        <dsp:cNvPr id="0" name=""/>
        <dsp:cNvSpPr/>
      </dsp:nvSpPr>
      <dsp:spPr>
        <a:xfrm>
          <a:off x="4788858" y="36361"/>
          <a:ext cx="1338187" cy="1338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D05D74-D5AE-459F-A6DF-06E0D3F03A72}">
      <dsp:nvSpPr>
        <dsp:cNvPr id="0" name=""/>
        <dsp:cNvSpPr/>
      </dsp:nvSpPr>
      <dsp:spPr>
        <a:xfrm>
          <a:off x="5074045" y="321548"/>
          <a:ext cx="767812" cy="767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838D15-85D1-4048-B20D-9009920800B0}">
      <dsp:nvSpPr>
        <dsp:cNvPr id="0" name=""/>
        <dsp:cNvSpPr/>
      </dsp:nvSpPr>
      <dsp:spPr>
        <a:xfrm>
          <a:off x="3838339" y="1791361"/>
          <a:ext cx="3239225" cy="746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Submit a word document only include </a:t>
          </a:r>
          <a:r>
            <a:rPr lang="en-US" sz="1800" kern="1200" dirty="0">
              <a:solidFill>
                <a:srgbClr val="C00000"/>
              </a:solidFill>
            </a:rPr>
            <a:t>question and answer</a:t>
          </a:r>
        </a:p>
      </dsp:txBody>
      <dsp:txXfrm>
        <a:off x="3838339" y="1791361"/>
        <a:ext cx="3239225" cy="746917"/>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66C520B4-85AA-9542-8CF7-3D2DDCE6041D}" type="datetimeFigureOut">
              <a:rPr lang="en-US" smtClean="0"/>
              <a:pPr/>
              <a:t>1/15/2026</a:t>
            </a:fld>
            <a:endParaRPr lang="en-US"/>
          </a:p>
        </p:txBody>
      </p:sp>
      <p:sp>
        <p:nvSpPr>
          <p:cNvPr id="4" name="Slide Image Placeholder 3"/>
          <p:cNvSpPr>
            <a:spLocks noGrp="1" noRot="1" noChangeAspect="1"/>
          </p:cNvSpPr>
          <p:nvPr>
            <p:ph type="sldImg" idx="2"/>
          </p:nvPr>
        </p:nvSpPr>
        <p:spPr>
          <a:xfrm>
            <a:off x="715963" y="696913"/>
            <a:ext cx="5578475"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56507943-197E-CE46-82F0-5A323A24AE7A}" type="slidenum">
              <a:rPr lang="en-US" smtClean="0"/>
              <a:pPr/>
              <a:t>‹#›</a:t>
            </a:fld>
            <a:endParaRPr lang="en-US"/>
          </a:p>
        </p:txBody>
      </p:sp>
    </p:spTree>
    <p:extLst>
      <p:ext uri="{BB962C8B-B14F-4D97-AF65-F5344CB8AC3E}">
        <p14:creationId xmlns:p14="http://schemas.microsoft.com/office/powerpoint/2010/main" val="13487360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pPr defTabSz="465887">
              <a:defRPr/>
            </a:pPr>
            <a:endParaRPr lang="en-US" dirty="0"/>
          </a:p>
        </p:txBody>
      </p:sp>
      <p:sp>
        <p:nvSpPr>
          <p:cNvPr id="4" name="Slide Number Placeholder 3"/>
          <p:cNvSpPr>
            <a:spLocks noGrp="1"/>
          </p:cNvSpPr>
          <p:nvPr>
            <p:ph type="sldNum" sz="quarter" idx="10"/>
          </p:nvPr>
        </p:nvSpPr>
        <p:spPr/>
        <p:txBody>
          <a:bodyPr/>
          <a:lstStyle/>
          <a:p>
            <a:fld id="{56507943-197E-CE46-82F0-5A323A24AE7A}" type="slidenum">
              <a:rPr lang="en-US" smtClean="0"/>
              <a:pPr/>
              <a:t>1</a:t>
            </a:fld>
            <a:endParaRPr lang="en-US"/>
          </a:p>
        </p:txBody>
      </p:sp>
    </p:spTree>
    <p:extLst>
      <p:ext uri="{BB962C8B-B14F-4D97-AF65-F5344CB8AC3E}">
        <p14:creationId xmlns:p14="http://schemas.microsoft.com/office/powerpoint/2010/main" val="1973508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10</a:t>
            </a:fld>
            <a:endParaRPr lang="en-US"/>
          </a:p>
        </p:txBody>
      </p:sp>
    </p:spTree>
    <p:extLst>
      <p:ext uri="{BB962C8B-B14F-4D97-AF65-F5344CB8AC3E}">
        <p14:creationId xmlns:p14="http://schemas.microsoft.com/office/powerpoint/2010/main" val="2828639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11</a:t>
            </a:fld>
            <a:endParaRPr lang="en-US"/>
          </a:p>
        </p:txBody>
      </p:sp>
    </p:spTree>
    <p:extLst>
      <p:ext uri="{BB962C8B-B14F-4D97-AF65-F5344CB8AC3E}">
        <p14:creationId xmlns:p14="http://schemas.microsoft.com/office/powerpoint/2010/main" val="163750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12</a:t>
            </a:fld>
            <a:endParaRPr lang="en-US"/>
          </a:p>
        </p:txBody>
      </p:sp>
    </p:spTree>
    <p:extLst>
      <p:ext uri="{BB962C8B-B14F-4D97-AF65-F5344CB8AC3E}">
        <p14:creationId xmlns:p14="http://schemas.microsoft.com/office/powerpoint/2010/main" val="4287436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13</a:t>
            </a:fld>
            <a:endParaRPr lang="en-US"/>
          </a:p>
        </p:txBody>
      </p:sp>
    </p:spTree>
    <p:extLst>
      <p:ext uri="{BB962C8B-B14F-4D97-AF65-F5344CB8AC3E}">
        <p14:creationId xmlns:p14="http://schemas.microsoft.com/office/powerpoint/2010/main" val="3959015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a:t>
            </a:fld>
            <a:endParaRPr lang="en-US"/>
          </a:p>
        </p:txBody>
      </p:sp>
    </p:spTree>
    <p:extLst>
      <p:ext uri="{BB962C8B-B14F-4D97-AF65-F5344CB8AC3E}">
        <p14:creationId xmlns:p14="http://schemas.microsoft.com/office/powerpoint/2010/main" val="3790402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16</a:t>
            </a:fld>
            <a:endParaRPr lang="en-US"/>
          </a:p>
        </p:txBody>
      </p:sp>
    </p:spTree>
    <p:extLst>
      <p:ext uri="{BB962C8B-B14F-4D97-AF65-F5344CB8AC3E}">
        <p14:creationId xmlns:p14="http://schemas.microsoft.com/office/powerpoint/2010/main" val="896972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https://pro.arcgis.com/en/pro-app/latest/help/analysis/networks/cost-attributes.htm</a:t>
            </a:r>
          </a:p>
        </p:txBody>
      </p:sp>
      <p:sp>
        <p:nvSpPr>
          <p:cNvPr id="4" name="Slide Number Placeholder 3"/>
          <p:cNvSpPr>
            <a:spLocks noGrp="1"/>
          </p:cNvSpPr>
          <p:nvPr>
            <p:ph type="sldNum" sz="quarter" idx="10"/>
          </p:nvPr>
        </p:nvSpPr>
        <p:spPr/>
        <p:txBody>
          <a:bodyPr/>
          <a:lstStyle/>
          <a:p>
            <a:fld id="{01F2A70B-78F2-4DCF-B53B-C990D2FAFB8A}" type="slidenum">
              <a:rPr lang="en-US" smtClean="0"/>
              <a:t>17</a:t>
            </a:fld>
            <a:endParaRPr lang="en-US"/>
          </a:p>
        </p:txBody>
      </p:sp>
    </p:spTree>
    <p:extLst>
      <p:ext uri="{BB962C8B-B14F-4D97-AF65-F5344CB8AC3E}">
        <p14:creationId xmlns:p14="http://schemas.microsoft.com/office/powerpoint/2010/main" val="3871131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C4C4C"/>
                </a:solidFill>
                <a:effectLst/>
                <a:latin typeface="Avenir Next W01"/>
              </a:rPr>
              <a:t>Although it is not a cost attribute and cannot be used as an impedance, it can be used in conjunction with distance to create a cost attribute (for example, drive time) that can be used as an impedance.</a:t>
            </a:r>
            <a:endParaRPr lang="en-US" b="1" dirty="0"/>
          </a:p>
        </p:txBody>
      </p:sp>
      <p:sp>
        <p:nvSpPr>
          <p:cNvPr id="4" name="Slide Number Placeholder 3"/>
          <p:cNvSpPr>
            <a:spLocks noGrp="1"/>
          </p:cNvSpPr>
          <p:nvPr>
            <p:ph type="sldNum" sz="quarter" idx="10"/>
          </p:nvPr>
        </p:nvSpPr>
        <p:spPr/>
        <p:txBody>
          <a:bodyPr/>
          <a:lstStyle/>
          <a:p>
            <a:fld id="{01F2A70B-78F2-4DCF-B53B-C990D2FAFB8A}" type="slidenum">
              <a:rPr lang="en-US" smtClean="0"/>
              <a:t>18</a:t>
            </a:fld>
            <a:endParaRPr lang="en-US"/>
          </a:p>
        </p:txBody>
      </p:sp>
    </p:spTree>
    <p:extLst>
      <p:ext uri="{BB962C8B-B14F-4D97-AF65-F5344CB8AC3E}">
        <p14:creationId xmlns:p14="http://schemas.microsoft.com/office/powerpoint/2010/main" val="2523408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https://pro.arcgis.com/en/pro-app/latest/help/analysis/networks/cost-attributes.htm</a:t>
            </a:r>
          </a:p>
        </p:txBody>
      </p:sp>
      <p:sp>
        <p:nvSpPr>
          <p:cNvPr id="4" name="Slide Number Placeholder 3"/>
          <p:cNvSpPr>
            <a:spLocks noGrp="1"/>
          </p:cNvSpPr>
          <p:nvPr>
            <p:ph type="sldNum" sz="quarter" idx="10"/>
          </p:nvPr>
        </p:nvSpPr>
        <p:spPr/>
        <p:txBody>
          <a:bodyPr/>
          <a:lstStyle/>
          <a:p>
            <a:fld id="{01F2A70B-78F2-4DCF-B53B-C990D2FAFB8A}" type="slidenum">
              <a:rPr lang="en-US" smtClean="0"/>
              <a:t>19</a:t>
            </a:fld>
            <a:endParaRPr lang="en-US"/>
          </a:p>
        </p:txBody>
      </p:sp>
    </p:spTree>
    <p:extLst>
      <p:ext uri="{BB962C8B-B14F-4D97-AF65-F5344CB8AC3E}">
        <p14:creationId xmlns:p14="http://schemas.microsoft.com/office/powerpoint/2010/main" val="723482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C4C4C"/>
                </a:solidFill>
                <a:effectLst/>
                <a:latin typeface="Avenir Next W01"/>
              </a:rPr>
              <a:t>Restrictions can be configured on a network data source such that, during an analysis, traversing roads with certain characteristics is prohibited entirely, avoided, or even preferred. For example, restrictions can be used to prevent pedestrians from walking on highways or to prevent tall trucks from traveling on roads with insufficient overhead clearance.</a:t>
            </a:r>
          </a:p>
          <a:p>
            <a:endParaRPr lang="en-US" b="0" i="0" dirty="0">
              <a:solidFill>
                <a:srgbClr val="4C4C4C"/>
              </a:solidFill>
              <a:effectLst/>
              <a:latin typeface="Avenir Next W01"/>
            </a:endParaRPr>
          </a:p>
          <a:p>
            <a:r>
              <a:rPr lang="en-US" b="0" i="0" dirty="0">
                <a:solidFill>
                  <a:srgbClr val="4C4C4C"/>
                </a:solidFill>
                <a:effectLst/>
                <a:latin typeface="Avenir Next W01"/>
              </a:rPr>
              <a:t>The most common use of a restriction is to prohibit traversal. For example, one-way streets can be modeled with a restriction attribute so they can only be traversed from one end to another, but not in the reverse direction. Similarly, a restriction attribute on walkways can completely prohibit traversal so that the network elements identified as walkways are excluded from any route that is generated for a motorized vehicle.</a:t>
            </a:r>
          </a:p>
          <a:p>
            <a:endParaRPr lang="en-US" b="0" i="0" dirty="0">
              <a:solidFill>
                <a:srgbClr val="4C4C4C"/>
              </a:solidFill>
              <a:effectLst/>
              <a:latin typeface="Avenir Next W01"/>
            </a:endParaRPr>
          </a:p>
          <a:p>
            <a:r>
              <a:rPr lang="en-US" b="0" i="0" dirty="0">
                <a:solidFill>
                  <a:srgbClr val="4C4C4C"/>
                </a:solidFill>
                <a:effectLst/>
                <a:latin typeface="Avenir Next W01"/>
              </a:rPr>
              <a:t>Instead of prohibiting traversal on certain network elements, you may want to lessen a prohibit restriction whereby the solver avoids traversing the elements, unless it is impossible or too costly to do so. For instance, if you are routing commercial delivery vehicles and want them to avoid driving on private roads, you can use a restriction attribute and set its </a:t>
            </a:r>
            <a:r>
              <a:rPr lang="en-US" b="1" i="0" dirty="0">
                <a:solidFill>
                  <a:srgbClr val="4C4C4C"/>
                </a:solidFill>
                <a:effectLst/>
                <a:latin typeface="Avenir Next W01"/>
              </a:rPr>
              <a:t>Usage Type</a:t>
            </a:r>
            <a:r>
              <a:rPr lang="en-US" b="0" i="0" dirty="0">
                <a:solidFill>
                  <a:srgbClr val="4C4C4C"/>
                </a:solidFill>
                <a:effectLst/>
                <a:latin typeface="Avenir Next W01"/>
              </a:rPr>
              <a:t> property to </a:t>
            </a:r>
            <a:r>
              <a:rPr lang="en-US" b="1" i="0" dirty="0">
                <a:solidFill>
                  <a:srgbClr val="4C4C4C"/>
                </a:solidFill>
                <a:effectLst/>
                <a:latin typeface="Avenir Next W01"/>
              </a:rPr>
              <a:t>Avoid</a:t>
            </a:r>
            <a:r>
              <a:rPr lang="en-US" b="0" i="0" dirty="0">
                <a:solidFill>
                  <a:srgbClr val="4C4C4C"/>
                </a:solidFill>
                <a:effectLst/>
                <a:latin typeface="Avenir Next W01"/>
              </a:rPr>
              <a:t>. This way, private roads are avoided in most cases, but if a delivery happens to be on a private road, the route can still reach the destination.</a:t>
            </a:r>
          </a:p>
          <a:p>
            <a:endParaRPr lang="en-US" b="0" i="0" dirty="0">
              <a:solidFill>
                <a:srgbClr val="4C4C4C"/>
              </a:solidFill>
              <a:effectLst/>
              <a:latin typeface="Avenir Next W01"/>
            </a:endParaRPr>
          </a:p>
          <a:p>
            <a:r>
              <a:rPr lang="en-US" b="0" i="0" dirty="0">
                <a:solidFill>
                  <a:srgbClr val="4C4C4C"/>
                </a:solidFill>
                <a:effectLst/>
                <a:latin typeface="Avenir Next W01"/>
              </a:rPr>
              <a:t>Consider a truck carrying hazardous materials (hazmat). There are some roads where transporting hazmat is illegal, some where it is allowed, and some where it is preferred because an accident occurring along those roads would be easiest for emergency responders to reach and contain.</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20</a:t>
            </a:fld>
            <a:endParaRPr lang="en-US"/>
          </a:p>
        </p:txBody>
      </p:sp>
    </p:spTree>
    <p:extLst>
      <p:ext uri="{BB962C8B-B14F-4D97-AF65-F5344CB8AC3E}">
        <p14:creationId xmlns:p14="http://schemas.microsoft.com/office/powerpoint/2010/main" val="2701833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838280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C4C4C"/>
                </a:solidFill>
                <a:effectLst/>
                <a:latin typeface="Avenir Next W01"/>
              </a:rPr>
              <a:t>In all cases, a restriction attribute is configured to return a Boolean (true or false) value for each network element of the network data source. For a given network element, if the restriction returns true, it means the usage type is applied to that element during analysis for travel modes that include the restriction; false means the restriction has no impact on the particular network element being evaluated.</a:t>
            </a:r>
          </a:p>
          <a:p>
            <a:endParaRPr lang="en-US" b="0" i="0" dirty="0">
              <a:solidFill>
                <a:srgbClr val="4C4C4C"/>
              </a:solidFill>
              <a:effectLst/>
              <a:latin typeface="Avenir Next W01"/>
            </a:endParaRPr>
          </a:p>
          <a:p>
            <a:r>
              <a:rPr lang="en-US" b="0" i="0" dirty="0">
                <a:solidFill>
                  <a:srgbClr val="4C4C4C"/>
                </a:solidFill>
                <a:effectLst/>
                <a:latin typeface="Avenir Next W01"/>
              </a:rPr>
              <a:t>The preferred method for controlling the restrictions that are used for a particular analysis is through travel modes. </a:t>
            </a:r>
          </a:p>
          <a:p>
            <a:endParaRPr lang="en-US" b="0" i="0" dirty="0">
              <a:solidFill>
                <a:srgbClr val="4C4C4C"/>
              </a:solidFill>
              <a:effectLst/>
              <a:latin typeface="Avenir Next W01"/>
            </a:endParaRPr>
          </a:p>
          <a:p>
            <a:endParaRPr lang="en-US" b="0" i="0" dirty="0">
              <a:solidFill>
                <a:srgbClr val="4C4C4C"/>
              </a:solidFill>
              <a:effectLst/>
              <a:latin typeface="Avenir Next W01"/>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https://pro.arcgis.com/en/pro-app/latest/help/analysis/networks/cost-attributes.htm</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21</a:t>
            </a:fld>
            <a:endParaRPr lang="en-US"/>
          </a:p>
        </p:txBody>
      </p:sp>
    </p:spTree>
    <p:extLst>
      <p:ext uri="{BB962C8B-B14F-4D97-AF65-F5344CB8AC3E}">
        <p14:creationId xmlns:p14="http://schemas.microsoft.com/office/powerpoint/2010/main" val="4055564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22</a:t>
            </a:fld>
            <a:endParaRPr lang="en-US"/>
          </a:p>
        </p:txBody>
      </p:sp>
    </p:spTree>
    <p:extLst>
      <p:ext uri="{BB962C8B-B14F-4D97-AF65-F5344CB8AC3E}">
        <p14:creationId xmlns:p14="http://schemas.microsoft.com/office/powerpoint/2010/main" val="1371376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23</a:t>
            </a:fld>
            <a:endParaRPr lang="en-US"/>
          </a:p>
        </p:txBody>
      </p:sp>
    </p:spTree>
    <p:extLst>
      <p:ext uri="{BB962C8B-B14F-4D97-AF65-F5344CB8AC3E}">
        <p14:creationId xmlns:p14="http://schemas.microsoft.com/office/powerpoint/2010/main" val="2046128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24</a:t>
            </a:fld>
            <a:endParaRPr lang="en-US"/>
          </a:p>
        </p:txBody>
      </p:sp>
    </p:spTree>
    <p:extLst>
      <p:ext uri="{BB962C8B-B14F-4D97-AF65-F5344CB8AC3E}">
        <p14:creationId xmlns:p14="http://schemas.microsoft.com/office/powerpoint/2010/main" val="650485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25</a:t>
            </a:fld>
            <a:endParaRPr lang="en-US"/>
          </a:p>
        </p:txBody>
      </p:sp>
    </p:spTree>
    <p:extLst>
      <p:ext uri="{BB962C8B-B14F-4D97-AF65-F5344CB8AC3E}">
        <p14:creationId xmlns:p14="http://schemas.microsoft.com/office/powerpoint/2010/main" val="68431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C4C4C"/>
                </a:solidFill>
                <a:effectLst/>
                <a:latin typeface="Avenir Next W01"/>
              </a:rPr>
              <a:t>For cost attributes with units of distance, use the </a:t>
            </a:r>
            <a:r>
              <a:rPr lang="en-US" b="0" i="0" dirty="0">
                <a:solidFill>
                  <a:srgbClr val="4C4C4C"/>
                </a:solidFill>
                <a:effectLst/>
                <a:latin typeface="Consolas" panose="020B0609020204030204" pitchFamily="49" charset="0"/>
              </a:rPr>
              <a:t>Shape</a:t>
            </a:r>
            <a:r>
              <a:rPr lang="en-US" b="0" i="0" dirty="0">
                <a:solidFill>
                  <a:srgbClr val="4C4C4C"/>
                </a:solidFill>
                <a:effectLst/>
                <a:latin typeface="Avenir Next W01"/>
              </a:rPr>
              <a:t> field in the Field Script evaluator to return the geodesic length of the line feature in the units of the network attribute. This is in contrast to using the system-managed </a:t>
            </a:r>
            <a:r>
              <a:rPr lang="en-US" b="0" i="0" dirty="0" err="1">
                <a:solidFill>
                  <a:srgbClr val="4C4C4C"/>
                </a:solidFill>
                <a:effectLst/>
                <a:latin typeface="Consolas" panose="020B0609020204030204" pitchFamily="49" charset="0"/>
              </a:rPr>
              <a:t>Shape_Length</a:t>
            </a:r>
            <a:r>
              <a:rPr lang="en-US" b="0" i="0" dirty="0">
                <a:solidFill>
                  <a:srgbClr val="4C4C4C"/>
                </a:solidFill>
                <a:effectLst/>
                <a:latin typeface="Avenir Next W01"/>
              </a:rPr>
              <a:t> field that contains the planar length of each line feature in the feature class's coordinate system, which is subject to the coordinate system's distortions.</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26</a:t>
            </a:fld>
            <a:endParaRPr lang="en-US"/>
          </a:p>
        </p:txBody>
      </p:sp>
    </p:spTree>
    <p:extLst>
      <p:ext uri="{BB962C8B-B14F-4D97-AF65-F5344CB8AC3E}">
        <p14:creationId xmlns:p14="http://schemas.microsoft.com/office/powerpoint/2010/main" val="514380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C4C4C"/>
                </a:solidFill>
                <a:effectLst/>
                <a:latin typeface="Avenir Next W01"/>
              </a:rPr>
              <a:t>https://pro.arcgis.com/en/pro-app/latest/help/analysis/networks/types-of-evaluators-used-by-a-network.htm</a:t>
            </a:r>
          </a:p>
          <a:p>
            <a:endParaRPr lang="en-US" b="0" i="0" dirty="0">
              <a:solidFill>
                <a:srgbClr val="4C4C4C"/>
              </a:solidFill>
              <a:effectLst/>
              <a:latin typeface="Avenir Next W01"/>
            </a:endParaRPr>
          </a:p>
          <a:p>
            <a:r>
              <a:rPr lang="en-US" b="0" i="0" dirty="0">
                <a:solidFill>
                  <a:srgbClr val="4C4C4C"/>
                </a:solidFill>
                <a:effectLst/>
                <a:latin typeface="Avenir Next W01"/>
              </a:rPr>
              <a:t>Unlike other evaluators, the Element Script evaluator does not assign values when a network is built. Instead, it assigns values when a network analysis requires the use of that attribute, which can occur at solve time. If the values of an attribute change constantly, the use of the Element Script evaluator can ensure that attributes are updated for each network analysis.</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27</a:t>
            </a:fld>
            <a:endParaRPr lang="en-US"/>
          </a:p>
        </p:txBody>
      </p:sp>
    </p:spTree>
    <p:extLst>
      <p:ext uri="{BB962C8B-B14F-4D97-AF65-F5344CB8AC3E}">
        <p14:creationId xmlns:p14="http://schemas.microsoft.com/office/powerpoint/2010/main" val="272136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757575"/>
                </a:solidFill>
                <a:effectLst/>
                <a:latin typeface="Avenir Next W01"/>
              </a:rPr>
              <a:t>At 8:00 a.m., commuter traffic to the city is heavy, but traffic to the suburbs is light; therefore, the quickest route from the city to the suburbs at this time is along the divided highway.</a:t>
            </a:r>
          </a:p>
          <a:p>
            <a:r>
              <a:rPr lang="en-US" b="0" i="0" dirty="0">
                <a:solidFill>
                  <a:srgbClr val="757575"/>
                </a:solidFill>
                <a:effectLst/>
                <a:latin typeface="Avenir Next W01"/>
              </a:rPr>
              <a:t>At 5:00 p.m., commuters are driving home from the city, which increases the travel time in that direction. Travel has become slow enough on the divided highway that the serpentine alternative now offers a quicker route to the suburbs.</a:t>
            </a:r>
          </a:p>
          <a:p>
            <a:endParaRPr lang="en-US" b="0" i="0" dirty="0">
              <a:solidFill>
                <a:srgbClr val="757575"/>
              </a:solidFill>
              <a:effectLst/>
              <a:latin typeface="Avenir Next W01"/>
            </a:endParaRPr>
          </a:p>
          <a:p>
            <a:r>
              <a:rPr lang="en-US" dirty="0"/>
              <a:t>https://pro.arcgis.com/en/pro-app/latest/help/analysis/networks/traffic.htm</a:t>
            </a:r>
          </a:p>
        </p:txBody>
      </p:sp>
      <p:sp>
        <p:nvSpPr>
          <p:cNvPr id="4" name="Slide Number Placeholder 3"/>
          <p:cNvSpPr>
            <a:spLocks noGrp="1"/>
          </p:cNvSpPr>
          <p:nvPr>
            <p:ph type="sldNum" sz="quarter" idx="10"/>
          </p:nvPr>
        </p:nvSpPr>
        <p:spPr/>
        <p:txBody>
          <a:bodyPr/>
          <a:lstStyle/>
          <a:p>
            <a:fld id="{01F2A70B-78F2-4DCF-B53B-C990D2FAFB8A}" type="slidenum">
              <a:rPr lang="en-US" smtClean="0"/>
              <a:t>28</a:t>
            </a:fld>
            <a:endParaRPr lang="en-US"/>
          </a:p>
        </p:txBody>
      </p:sp>
    </p:spTree>
    <p:extLst>
      <p:ext uri="{BB962C8B-B14F-4D97-AF65-F5344CB8AC3E}">
        <p14:creationId xmlns:p14="http://schemas.microsoft.com/office/powerpoint/2010/main" val="772930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29</a:t>
            </a:fld>
            <a:endParaRPr lang="en-US"/>
          </a:p>
        </p:txBody>
      </p:sp>
    </p:spTree>
    <p:extLst>
      <p:ext uri="{BB962C8B-B14F-4D97-AF65-F5344CB8AC3E}">
        <p14:creationId xmlns:p14="http://schemas.microsoft.com/office/powerpoint/2010/main" val="1778429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30</a:t>
            </a:fld>
            <a:endParaRPr lang="en-US"/>
          </a:p>
        </p:txBody>
      </p:sp>
    </p:spTree>
    <p:extLst>
      <p:ext uri="{BB962C8B-B14F-4D97-AF65-F5344CB8AC3E}">
        <p14:creationId xmlns:p14="http://schemas.microsoft.com/office/powerpoint/2010/main" val="3480374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3</a:t>
            </a:fld>
            <a:endParaRPr lang="en-US"/>
          </a:p>
        </p:txBody>
      </p:sp>
    </p:spTree>
    <p:extLst>
      <p:ext uri="{BB962C8B-B14F-4D97-AF65-F5344CB8AC3E}">
        <p14:creationId xmlns:p14="http://schemas.microsoft.com/office/powerpoint/2010/main" val="3972083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31</a:t>
            </a:fld>
            <a:endParaRPr lang="en-US"/>
          </a:p>
        </p:txBody>
      </p:sp>
    </p:spTree>
    <p:extLst>
      <p:ext uri="{BB962C8B-B14F-4D97-AF65-F5344CB8AC3E}">
        <p14:creationId xmlns:p14="http://schemas.microsoft.com/office/powerpoint/2010/main" val="3646326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32</a:t>
            </a:fld>
            <a:endParaRPr lang="en-US"/>
          </a:p>
        </p:txBody>
      </p:sp>
    </p:spTree>
    <p:extLst>
      <p:ext uri="{BB962C8B-B14F-4D97-AF65-F5344CB8AC3E}">
        <p14:creationId xmlns:p14="http://schemas.microsoft.com/office/powerpoint/2010/main" val="21420415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33</a:t>
            </a:fld>
            <a:endParaRPr lang="en-US"/>
          </a:p>
        </p:txBody>
      </p:sp>
    </p:spTree>
    <p:extLst>
      <p:ext uri="{BB962C8B-B14F-4D97-AF65-F5344CB8AC3E}">
        <p14:creationId xmlns:p14="http://schemas.microsoft.com/office/powerpoint/2010/main" val="3864540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34</a:t>
            </a:fld>
            <a:endParaRPr lang="en-US"/>
          </a:p>
        </p:txBody>
      </p:sp>
    </p:spTree>
    <p:extLst>
      <p:ext uri="{BB962C8B-B14F-4D97-AF65-F5344CB8AC3E}">
        <p14:creationId xmlns:p14="http://schemas.microsoft.com/office/powerpoint/2010/main" val="4153771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36</a:t>
            </a:fld>
            <a:endParaRPr lang="en-US"/>
          </a:p>
        </p:txBody>
      </p:sp>
    </p:spTree>
    <p:extLst>
      <p:ext uri="{BB962C8B-B14F-4D97-AF65-F5344CB8AC3E}">
        <p14:creationId xmlns:p14="http://schemas.microsoft.com/office/powerpoint/2010/main" val="626930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37</a:t>
            </a:fld>
            <a:endParaRPr lang="en-US"/>
          </a:p>
        </p:txBody>
      </p:sp>
    </p:spTree>
    <p:extLst>
      <p:ext uri="{BB962C8B-B14F-4D97-AF65-F5344CB8AC3E}">
        <p14:creationId xmlns:p14="http://schemas.microsoft.com/office/powerpoint/2010/main" val="2381065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38</a:t>
            </a:fld>
            <a:endParaRPr lang="en-US"/>
          </a:p>
        </p:txBody>
      </p:sp>
    </p:spTree>
    <p:extLst>
      <p:ext uri="{BB962C8B-B14F-4D97-AF65-F5344CB8AC3E}">
        <p14:creationId xmlns:p14="http://schemas.microsoft.com/office/powerpoint/2010/main" val="37567145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39</a:t>
            </a:fld>
            <a:endParaRPr lang="en-US"/>
          </a:p>
        </p:txBody>
      </p:sp>
    </p:spTree>
    <p:extLst>
      <p:ext uri="{BB962C8B-B14F-4D97-AF65-F5344CB8AC3E}">
        <p14:creationId xmlns:p14="http://schemas.microsoft.com/office/powerpoint/2010/main" val="2359037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40</a:t>
            </a:fld>
            <a:endParaRPr lang="en-US"/>
          </a:p>
        </p:txBody>
      </p:sp>
    </p:spTree>
    <p:extLst>
      <p:ext uri="{BB962C8B-B14F-4D97-AF65-F5344CB8AC3E}">
        <p14:creationId xmlns:p14="http://schemas.microsoft.com/office/powerpoint/2010/main" val="1205450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41</a:t>
            </a:fld>
            <a:endParaRPr lang="en-US"/>
          </a:p>
        </p:txBody>
      </p:sp>
    </p:spTree>
    <p:extLst>
      <p:ext uri="{BB962C8B-B14F-4D97-AF65-F5344CB8AC3E}">
        <p14:creationId xmlns:p14="http://schemas.microsoft.com/office/powerpoint/2010/main" val="1184741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https://www.youtube.com/watch?v=GRe0xVeerMI</a:t>
            </a:r>
          </a:p>
          <a:p>
            <a:r>
              <a:rPr lang="en-US" dirty="0"/>
              <a:t>https://www.youtube.com/watch?v=-NAno1uE7_E</a:t>
            </a:r>
          </a:p>
        </p:txBody>
      </p:sp>
      <p:sp>
        <p:nvSpPr>
          <p:cNvPr id="4" name="Slide Number Placeholder 3"/>
          <p:cNvSpPr>
            <a:spLocks noGrp="1"/>
          </p:cNvSpPr>
          <p:nvPr>
            <p:ph type="sldNum" sz="quarter" idx="10"/>
          </p:nvPr>
        </p:nvSpPr>
        <p:spPr/>
        <p:txBody>
          <a:bodyPr/>
          <a:lstStyle/>
          <a:p>
            <a:fld id="{01F2A70B-78F2-4DCF-B53B-C990D2FAFB8A}" type="slidenum">
              <a:rPr lang="en-US" smtClean="0"/>
              <a:t>4</a:t>
            </a:fld>
            <a:endParaRPr lang="en-US"/>
          </a:p>
        </p:txBody>
      </p:sp>
    </p:spTree>
    <p:extLst>
      <p:ext uri="{BB962C8B-B14F-4D97-AF65-F5344CB8AC3E}">
        <p14:creationId xmlns:p14="http://schemas.microsoft.com/office/powerpoint/2010/main" val="4103421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https://www.census.gov/cgi-bin/geo/shapefiles/index.php</a:t>
            </a:r>
          </a:p>
        </p:txBody>
      </p:sp>
      <p:sp>
        <p:nvSpPr>
          <p:cNvPr id="4" name="Slide Number Placeholder 3"/>
          <p:cNvSpPr>
            <a:spLocks noGrp="1"/>
          </p:cNvSpPr>
          <p:nvPr>
            <p:ph type="sldNum" sz="quarter" idx="10"/>
          </p:nvPr>
        </p:nvSpPr>
        <p:spPr/>
        <p:txBody>
          <a:bodyPr/>
          <a:lstStyle/>
          <a:p>
            <a:fld id="{01F2A70B-78F2-4DCF-B53B-C990D2FAFB8A}" type="slidenum">
              <a:rPr lang="en-US" smtClean="0"/>
              <a:t>42</a:t>
            </a:fld>
            <a:endParaRPr lang="en-US"/>
          </a:p>
        </p:txBody>
      </p:sp>
    </p:spTree>
    <p:extLst>
      <p:ext uri="{BB962C8B-B14F-4D97-AF65-F5344CB8AC3E}">
        <p14:creationId xmlns:p14="http://schemas.microsoft.com/office/powerpoint/2010/main" val="3984539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Courier New" panose="02070309020205020404" pitchFamily="49" charset="0"/>
              <a:buChar char="o"/>
            </a:pPr>
            <a:r>
              <a:rPr lang="en-US" altLang="en-US" sz="2600" dirty="0"/>
              <a:t>Network dataset not only contains the locations and attributes of streets and highways but also includes information about how they are related to each other.</a:t>
            </a:r>
          </a:p>
          <a:p>
            <a:pPr lvl="1">
              <a:buFont typeface="Wingdings" panose="05000000000000000000" pitchFamily="2" charset="2"/>
              <a:buChar char="ü"/>
            </a:pPr>
            <a:r>
              <a:rPr lang="en-US" altLang="en-US" sz="2240" dirty="0"/>
              <a:t>Roads can be connected, have turns that are allowed or prohibited, and provide other details (e.g., speed limit) that affect what travel paths are possible and how long travel might take.</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5</a:t>
            </a:fld>
            <a:endParaRPr lang="en-US"/>
          </a:p>
        </p:txBody>
      </p:sp>
    </p:spTree>
    <p:extLst>
      <p:ext uri="{BB962C8B-B14F-4D97-AF65-F5344CB8AC3E}">
        <p14:creationId xmlns:p14="http://schemas.microsoft.com/office/powerpoint/2010/main" val="2242603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Wingdings" panose="05000000000000000000" pitchFamily="2" charset="2"/>
              <a:buChar char="ü"/>
            </a:pPr>
            <a:r>
              <a:rPr lang="en-US" altLang="en-US" sz="2240" dirty="0"/>
              <a:t>Facility networks refer to things like utilities or rivers. The agent in a facility network can only travel in on direction at a time, and the direction is not controlled by the agent, but rather by gravity, water pressure, or mechanical means.</a:t>
            </a:r>
          </a:p>
          <a:p>
            <a:pPr lvl="1">
              <a:buFont typeface="Wingdings" panose="05000000000000000000" pitchFamily="2" charset="2"/>
              <a:buChar char="ü"/>
            </a:pPr>
            <a:r>
              <a:rPr lang="en-US" altLang="en-US" sz="2240" dirty="0"/>
              <a:t>In the network dataset, the agent is free to choose the direction of travel and the destination. Facility networks are best modeled using geometric networks in ArcGIS.</a:t>
            </a:r>
          </a:p>
          <a:p>
            <a:pPr lvl="1">
              <a:buFont typeface="Wingdings" panose="05000000000000000000" pitchFamily="2" charset="2"/>
              <a:buChar char="ü"/>
            </a:pPr>
            <a:r>
              <a:rPr lang="en-US" altLang="en-US" sz="2240" dirty="0"/>
              <a:t>The ArcGIS Network Analyst extension and this course only cover network datasets.</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6</a:t>
            </a:fld>
            <a:endParaRPr lang="en-US"/>
          </a:p>
        </p:txBody>
      </p:sp>
    </p:spTree>
    <p:extLst>
      <p:ext uri="{BB962C8B-B14F-4D97-AF65-F5344CB8AC3E}">
        <p14:creationId xmlns:p14="http://schemas.microsoft.com/office/powerpoint/2010/main" val="917845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7</a:t>
            </a:fld>
            <a:endParaRPr lang="en-US"/>
          </a:p>
        </p:txBody>
      </p:sp>
    </p:spTree>
    <p:extLst>
      <p:ext uri="{BB962C8B-B14F-4D97-AF65-F5344CB8AC3E}">
        <p14:creationId xmlns:p14="http://schemas.microsoft.com/office/powerpoint/2010/main" val="1709291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solidFill>
                  <a:srgbClr val="7030A0"/>
                </a:solidFill>
              </a:rPr>
              <a:t>Edges</a:t>
            </a:r>
            <a:r>
              <a:rPr lang="en-US" altLang="en-US" sz="1200" dirty="0"/>
              <a:t> connect to other elements using junctions and are linked over which agents travel. Linear source feature classes become edge elements in the network dataset. Edges are also directional, so there can be both a From-To edge and a To-From edge. </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8</a:t>
            </a:fld>
            <a:endParaRPr lang="en-US"/>
          </a:p>
        </p:txBody>
      </p:sp>
    </p:spTree>
    <p:extLst>
      <p:ext uri="{BB962C8B-B14F-4D97-AF65-F5344CB8AC3E}">
        <p14:creationId xmlns:p14="http://schemas.microsoft.com/office/powerpoint/2010/main" val="3795096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9</a:t>
            </a:fld>
            <a:endParaRPr lang="en-US"/>
          </a:p>
        </p:txBody>
      </p:sp>
    </p:spTree>
    <p:extLst>
      <p:ext uri="{BB962C8B-B14F-4D97-AF65-F5344CB8AC3E}">
        <p14:creationId xmlns:p14="http://schemas.microsoft.com/office/powerpoint/2010/main" val="3368081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7220" y="1597820"/>
            <a:ext cx="6995160" cy="1102519"/>
          </a:xfrm>
        </p:spPr>
        <p:txBody>
          <a:bodyPr/>
          <a:lstStyle/>
          <a:p>
            <a:r>
              <a:rPr lang="en-US"/>
              <a:t>Click to edit Master title style</a:t>
            </a:r>
          </a:p>
        </p:txBody>
      </p:sp>
      <p:sp>
        <p:nvSpPr>
          <p:cNvPr id="3" name="Subtitle 2"/>
          <p:cNvSpPr>
            <a:spLocks noGrp="1"/>
          </p:cNvSpPr>
          <p:nvPr>
            <p:ph type="subTitle" idx="1"/>
          </p:nvPr>
        </p:nvSpPr>
        <p:spPr>
          <a:xfrm>
            <a:off x="1234440" y="2914650"/>
            <a:ext cx="5760720" cy="1314450"/>
          </a:xfrm>
        </p:spPr>
        <p:txBody>
          <a:bodyPr/>
          <a:lstStyle>
            <a:lvl1pPr marL="0" indent="0" algn="ctr">
              <a:buNone/>
              <a:defRPr>
                <a:solidFill>
                  <a:schemeClr val="tx1">
                    <a:tint val="75000"/>
                  </a:schemeClr>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720AEDC-E445-4777-AA58-256DBE856A2E}" type="datetime1">
              <a:rPr lang="en-US" smtClean="0"/>
              <a:t>1/15/2026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445916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7A43A2-25E5-4F4A-8CC5-2EB1720C6339}" type="datetime1">
              <a:rPr lang="en-US" smtClean="0"/>
              <a:t>1/15/2026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550910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66460" y="205979"/>
            <a:ext cx="185166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1480" y="205979"/>
            <a:ext cx="541782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11E9CE-A9D6-4C10-9743-25DD5C510D14}" type="datetime1">
              <a:rPr lang="en-US" smtClean="0"/>
              <a:t>1/15/2026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464596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01411" y="2314323"/>
            <a:ext cx="7626779" cy="250361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 name="Title 1"/>
          <p:cNvSpPr>
            <a:spLocks noGrp="1"/>
          </p:cNvSpPr>
          <p:nvPr>
            <p:ph type="ctrTitle"/>
          </p:nvPr>
        </p:nvSpPr>
        <p:spPr>
          <a:xfrm>
            <a:off x="392304" y="765324"/>
            <a:ext cx="7420646" cy="1106260"/>
          </a:xfrm>
          <a:effectLst/>
        </p:spPr>
        <p:txBody>
          <a:bodyPr anchor="b">
            <a:normAutofit/>
          </a:bodyPr>
          <a:lstStyle>
            <a:lvl1pPr>
              <a:defRPr sz="243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392306" y="1871584"/>
            <a:ext cx="7420644" cy="442741"/>
          </a:xfrm>
        </p:spPr>
        <p:txBody>
          <a:bodyPr anchor="t">
            <a:normAutofit/>
          </a:bodyPr>
          <a:lstStyle>
            <a:lvl1pPr marL="0" indent="0" algn="l">
              <a:buNone/>
              <a:defRPr sz="1080" cap="all">
                <a:solidFill>
                  <a:schemeClr val="accent1"/>
                </a:solidFill>
              </a:defRPr>
            </a:lvl1pPr>
            <a:lvl2pPr marL="308610" indent="0" algn="ctr">
              <a:buNone/>
              <a:defRPr>
                <a:solidFill>
                  <a:schemeClr val="tx1">
                    <a:tint val="75000"/>
                  </a:schemeClr>
                </a:solidFill>
              </a:defRPr>
            </a:lvl2pPr>
            <a:lvl3pPr marL="617220" indent="0" algn="ctr">
              <a:buNone/>
              <a:defRPr>
                <a:solidFill>
                  <a:schemeClr val="tx1">
                    <a:tint val="75000"/>
                  </a:schemeClr>
                </a:solidFill>
              </a:defRPr>
            </a:lvl3pPr>
            <a:lvl4pPr marL="925830" indent="0" algn="ctr">
              <a:buNone/>
              <a:defRPr>
                <a:solidFill>
                  <a:schemeClr val="tx1">
                    <a:tint val="75000"/>
                  </a:schemeClr>
                </a:solidFill>
              </a:defRPr>
            </a:lvl4pPr>
            <a:lvl5pPr marL="1234440" indent="0" algn="ctr">
              <a:buNone/>
              <a:defRPr>
                <a:solidFill>
                  <a:schemeClr val="tx1">
                    <a:tint val="75000"/>
                  </a:schemeClr>
                </a:solidFill>
              </a:defRPr>
            </a:lvl5pPr>
            <a:lvl6pPr marL="1543050" indent="0" algn="ctr">
              <a:buNone/>
              <a:defRPr>
                <a:solidFill>
                  <a:schemeClr val="tx1">
                    <a:tint val="75000"/>
                  </a:schemeClr>
                </a:solidFill>
              </a:defRPr>
            </a:lvl6pPr>
            <a:lvl7pPr marL="1851660" indent="0" algn="ctr">
              <a:buNone/>
              <a:defRPr>
                <a:solidFill>
                  <a:schemeClr val="tx1">
                    <a:tint val="75000"/>
                  </a:schemeClr>
                </a:solidFill>
              </a:defRPr>
            </a:lvl7pPr>
            <a:lvl8pPr marL="2160270" indent="0" algn="ctr">
              <a:buNone/>
              <a:defRPr>
                <a:solidFill>
                  <a:schemeClr val="tx1">
                    <a:tint val="75000"/>
                  </a:schemeClr>
                </a:solidFill>
              </a:defRPr>
            </a:lvl8pPr>
            <a:lvl9pPr marL="246888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1/15/2026</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11107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2305" y="526617"/>
            <a:ext cx="7444991" cy="891540"/>
          </a:xfrm>
        </p:spPr>
        <p:txBody>
          <a:bodyPr/>
          <a:lstStyle/>
          <a:p>
            <a:r>
              <a:rPr lang="en-US" dirty="0"/>
              <a:t>Click to edit Master title style</a:t>
            </a:r>
          </a:p>
        </p:txBody>
      </p:sp>
      <p:sp>
        <p:nvSpPr>
          <p:cNvPr id="3" name="Content Placeholder 2"/>
          <p:cNvSpPr>
            <a:spLocks noGrp="1"/>
          </p:cNvSpPr>
          <p:nvPr>
            <p:ph idx="1"/>
          </p:nvPr>
        </p:nvSpPr>
        <p:spPr>
          <a:xfrm>
            <a:off x="392305" y="1755648"/>
            <a:ext cx="7444990" cy="272586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1/15/2026</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0205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302276" y="3856481"/>
            <a:ext cx="7621331" cy="94412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392306" y="1795463"/>
            <a:ext cx="7444990" cy="1610600"/>
          </a:xfrm>
        </p:spPr>
        <p:txBody>
          <a:bodyPr anchor="b">
            <a:normAutofit/>
          </a:bodyPr>
          <a:lstStyle>
            <a:lvl1pPr algn="l">
              <a:defRPr sz="2430" b="0" cap="all">
                <a:solidFill>
                  <a:schemeClr val="tx1">
                    <a:lumMod val="75000"/>
                    <a:lumOff val="25000"/>
                  </a:schemeClr>
                </a:solidFill>
              </a:defRPr>
            </a:lvl1pPr>
          </a:lstStyle>
          <a:p>
            <a:r>
              <a:rPr lang="en-US" dirty="0"/>
              <a:t>Click to edit Master title style</a:t>
            </a:r>
          </a:p>
        </p:txBody>
      </p:sp>
      <p:sp>
        <p:nvSpPr>
          <p:cNvPr id="3" name="Text Placeholder 2"/>
          <p:cNvSpPr>
            <a:spLocks noGrp="1"/>
          </p:cNvSpPr>
          <p:nvPr>
            <p:ph type="body" idx="1"/>
          </p:nvPr>
        </p:nvSpPr>
        <p:spPr>
          <a:xfrm>
            <a:off x="392305" y="3406063"/>
            <a:ext cx="7444990" cy="450417"/>
          </a:xfrm>
        </p:spPr>
        <p:txBody>
          <a:bodyPr anchor="t">
            <a:normAutofit/>
          </a:bodyPr>
          <a:lstStyle>
            <a:lvl1pPr marL="0" indent="0" algn="l">
              <a:buNone/>
              <a:defRPr sz="1215" cap="all">
                <a:solidFill>
                  <a:schemeClr val="accent1"/>
                </a:solidFill>
              </a:defRPr>
            </a:lvl1pPr>
            <a:lvl2pPr marL="308610" indent="0">
              <a:buNone/>
              <a:defRPr sz="1215">
                <a:solidFill>
                  <a:schemeClr val="tx1">
                    <a:tint val="75000"/>
                  </a:schemeClr>
                </a:solidFill>
              </a:defRPr>
            </a:lvl2pPr>
            <a:lvl3pPr marL="617220" indent="0">
              <a:buNone/>
              <a:defRPr sz="1080">
                <a:solidFill>
                  <a:schemeClr val="tx1">
                    <a:tint val="75000"/>
                  </a:schemeClr>
                </a:solidFill>
              </a:defRPr>
            </a:lvl3pPr>
            <a:lvl4pPr marL="925830" indent="0">
              <a:buNone/>
              <a:defRPr sz="945">
                <a:solidFill>
                  <a:schemeClr val="tx1">
                    <a:tint val="75000"/>
                  </a:schemeClr>
                </a:solidFill>
              </a:defRPr>
            </a:lvl4pPr>
            <a:lvl5pPr marL="1234440" indent="0">
              <a:buNone/>
              <a:defRPr sz="945">
                <a:solidFill>
                  <a:schemeClr val="tx1">
                    <a:tint val="75000"/>
                  </a:schemeClr>
                </a:solidFill>
              </a:defRPr>
            </a:lvl5pPr>
            <a:lvl6pPr marL="1543050" indent="0">
              <a:buNone/>
              <a:defRPr sz="945">
                <a:solidFill>
                  <a:schemeClr val="tx1">
                    <a:tint val="75000"/>
                  </a:schemeClr>
                </a:solidFill>
              </a:defRPr>
            </a:lvl6pPr>
            <a:lvl7pPr marL="1851660" indent="0">
              <a:buNone/>
              <a:defRPr sz="945">
                <a:solidFill>
                  <a:schemeClr val="tx1">
                    <a:tint val="75000"/>
                  </a:schemeClr>
                </a:solidFill>
              </a:defRPr>
            </a:lvl7pPr>
            <a:lvl8pPr marL="2160270" indent="0">
              <a:buNone/>
              <a:defRPr sz="945">
                <a:solidFill>
                  <a:schemeClr val="tx1">
                    <a:tint val="75000"/>
                  </a:schemeClr>
                </a:solidFill>
              </a:defRPr>
            </a:lvl8pPr>
            <a:lvl9pPr marL="2468880" indent="0">
              <a:buNone/>
              <a:defRPr sz="945">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1/15/2026</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97264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92305" y="547244"/>
            <a:ext cx="7444991" cy="74124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92305" y="1671003"/>
            <a:ext cx="3506468" cy="2724785"/>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30827" y="1671003"/>
            <a:ext cx="3506469" cy="2724785"/>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BFFD690-9426-415D-8B65-26881E07B2D4}" type="datetime1">
              <a:rPr lang="en-US" smtClean="0"/>
              <a:t>1/15/2026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4149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392305" y="547244"/>
            <a:ext cx="7444991" cy="741249"/>
          </a:xfrm>
        </p:spPr>
        <p:txBody>
          <a:bodyPr/>
          <a:lstStyle/>
          <a:p>
            <a:r>
              <a:rPr lang="en-US"/>
              <a:t>Click to edit Master title style</a:t>
            </a:r>
            <a:endParaRPr lang="en-US" dirty="0"/>
          </a:p>
        </p:txBody>
      </p:sp>
      <p:sp>
        <p:nvSpPr>
          <p:cNvPr id="3" name="Text Placeholder 2"/>
          <p:cNvSpPr>
            <a:spLocks noGrp="1"/>
          </p:cNvSpPr>
          <p:nvPr>
            <p:ph type="body" idx="1"/>
          </p:nvPr>
        </p:nvSpPr>
        <p:spPr>
          <a:xfrm>
            <a:off x="392304" y="1688168"/>
            <a:ext cx="3506469" cy="418338"/>
          </a:xfrm>
        </p:spPr>
        <p:txBody>
          <a:bodyPr anchor="ctr">
            <a:noAutofit/>
          </a:bodyPr>
          <a:lstStyle>
            <a:lvl1pPr marL="0" indent="0">
              <a:buNone/>
              <a:defRPr sz="1350" b="0">
                <a:solidFill>
                  <a:schemeClr val="tx1">
                    <a:lumMod val="75000"/>
                    <a:lumOff val="25000"/>
                  </a:schemeClr>
                </a:solidFill>
              </a:defRPr>
            </a:lvl1pPr>
            <a:lvl2pPr marL="308610" indent="0">
              <a:buNone/>
              <a:defRPr sz="1350" b="1"/>
            </a:lvl2pPr>
            <a:lvl3pPr marL="617220" indent="0">
              <a:buNone/>
              <a:defRPr sz="1215" b="1"/>
            </a:lvl3pPr>
            <a:lvl4pPr marL="925830" indent="0">
              <a:buNone/>
              <a:defRPr sz="1080" b="1"/>
            </a:lvl4pPr>
            <a:lvl5pPr marL="1234440" indent="0">
              <a:buNone/>
              <a:defRPr sz="1080" b="1"/>
            </a:lvl5pPr>
            <a:lvl6pPr marL="1543050" indent="0">
              <a:buNone/>
              <a:defRPr sz="1080" b="1"/>
            </a:lvl6pPr>
            <a:lvl7pPr marL="1851660" indent="0">
              <a:buNone/>
              <a:defRPr sz="1080" b="1"/>
            </a:lvl7pPr>
            <a:lvl8pPr marL="2160270" indent="0">
              <a:buNone/>
              <a:defRPr sz="1080" b="1"/>
            </a:lvl8pPr>
            <a:lvl9pPr marL="2468880" indent="0">
              <a:buNone/>
              <a:defRPr sz="1080" b="1"/>
            </a:lvl9pPr>
          </a:lstStyle>
          <a:p>
            <a:pPr lvl="0"/>
            <a:r>
              <a:rPr lang="en-US"/>
              <a:t>Click to edit Master text styles</a:t>
            </a:r>
          </a:p>
        </p:txBody>
      </p:sp>
      <p:sp>
        <p:nvSpPr>
          <p:cNvPr id="4" name="Content Placeholder 3"/>
          <p:cNvSpPr>
            <a:spLocks noGrp="1"/>
          </p:cNvSpPr>
          <p:nvPr>
            <p:ph sz="half" idx="2"/>
          </p:nvPr>
        </p:nvSpPr>
        <p:spPr>
          <a:xfrm>
            <a:off x="392306" y="2194540"/>
            <a:ext cx="3506467" cy="2201249"/>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330826" y="1688169"/>
            <a:ext cx="3506470" cy="415030"/>
          </a:xfrm>
        </p:spPr>
        <p:txBody>
          <a:bodyPr anchor="ctr">
            <a:noAutofit/>
          </a:bodyPr>
          <a:lstStyle>
            <a:lvl1pPr marL="0" marR="0" indent="0" algn="l" defTabSz="308610" rtl="0" eaLnBrk="1" fontAlgn="auto" latinLnBrk="0" hangingPunct="1">
              <a:lnSpc>
                <a:spcPct val="100000"/>
              </a:lnSpc>
              <a:spcBef>
                <a:spcPct val="20000"/>
              </a:spcBef>
              <a:spcAft>
                <a:spcPts val="405"/>
              </a:spcAft>
              <a:buClr>
                <a:schemeClr val="accent1"/>
              </a:buClr>
              <a:buSzPct val="92000"/>
              <a:buFont typeface="Wingdings 2" panose="05020102010507070707" pitchFamily="18" charset="2"/>
              <a:buNone/>
              <a:tabLst/>
              <a:defRPr sz="1350" b="0">
                <a:solidFill>
                  <a:schemeClr val="tx1">
                    <a:lumMod val="75000"/>
                    <a:lumOff val="25000"/>
                  </a:schemeClr>
                </a:solidFill>
              </a:defRPr>
            </a:lvl1pPr>
            <a:lvl2pPr marL="308610" indent="0">
              <a:buNone/>
              <a:defRPr sz="1350" b="1"/>
            </a:lvl2pPr>
            <a:lvl3pPr marL="617220" indent="0">
              <a:buNone/>
              <a:defRPr sz="1215" b="1"/>
            </a:lvl3pPr>
            <a:lvl4pPr marL="925830" indent="0">
              <a:buNone/>
              <a:defRPr sz="1080" b="1"/>
            </a:lvl4pPr>
            <a:lvl5pPr marL="1234440" indent="0">
              <a:buNone/>
              <a:defRPr sz="1080" b="1"/>
            </a:lvl5pPr>
            <a:lvl6pPr marL="1543050" indent="0">
              <a:buNone/>
              <a:defRPr sz="1080" b="1"/>
            </a:lvl6pPr>
            <a:lvl7pPr marL="1851660" indent="0">
              <a:buNone/>
              <a:defRPr sz="1080" b="1"/>
            </a:lvl7pPr>
            <a:lvl8pPr marL="2160270" indent="0">
              <a:buNone/>
              <a:defRPr sz="1080" b="1"/>
            </a:lvl8pPr>
            <a:lvl9pPr marL="2468880" indent="0">
              <a:buNone/>
              <a:defRPr sz="1080" b="1"/>
            </a:lvl9pPr>
          </a:lstStyle>
          <a:p>
            <a:pPr marL="0" marR="0" lvl="0" indent="0" algn="l" defTabSz="308610" rtl="0" eaLnBrk="1" fontAlgn="auto" latinLnBrk="0" hangingPunct="1">
              <a:lnSpc>
                <a:spcPct val="100000"/>
              </a:lnSpc>
              <a:spcBef>
                <a:spcPct val="20000"/>
              </a:spcBef>
              <a:spcAft>
                <a:spcPts val="405"/>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4330826" y="2194540"/>
            <a:ext cx="3506470" cy="2201249"/>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04C4989A-474C-40DE-95B9-011C28B71673}" type="datetime1">
              <a:rPr lang="en-US" smtClean="0"/>
              <a:t>1/15/2026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41588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388728" y="547244"/>
            <a:ext cx="7444991" cy="741249"/>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1/15/2026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85955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1/15/2026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966650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02277" y="450901"/>
            <a:ext cx="2485838" cy="436160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18304" y="700088"/>
            <a:ext cx="2046500" cy="1291814"/>
          </a:xfrm>
        </p:spPr>
        <p:txBody>
          <a:bodyPr anchor="b">
            <a:normAutofit/>
          </a:bodyPr>
          <a:lstStyle>
            <a:lvl1pPr algn="l">
              <a:defRPr sz="162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308127" y="884872"/>
            <a:ext cx="4489419" cy="3493662"/>
          </a:xfrm>
        </p:spPr>
        <p:txBody>
          <a:bodyPr anchor="ctr">
            <a:normAutofit/>
          </a:bodyPr>
          <a:lstStyle>
            <a:lvl1pPr>
              <a:defRPr sz="1350">
                <a:solidFill>
                  <a:schemeClr val="tx2"/>
                </a:solidFill>
              </a:defRPr>
            </a:lvl1pPr>
            <a:lvl2pPr>
              <a:defRPr sz="1215">
                <a:solidFill>
                  <a:schemeClr val="tx2"/>
                </a:solidFill>
              </a:defRPr>
            </a:lvl2pPr>
            <a:lvl3pPr>
              <a:defRPr sz="1080">
                <a:solidFill>
                  <a:schemeClr val="tx2"/>
                </a:solidFill>
              </a:defRPr>
            </a:lvl3pPr>
            <a:lvl4pPr>
              <a:defRPr sz="945">
                <a:solidFill>
                  <a:schemeClr val="tx2"/>
                </a:solidFill>
              </a:defRPr>
            </a:lvl4pPr>
            <a:lvl5pPr>
              <a:defRPr sz="945">
                <a:solidFill>
                  <a:schemeClr val="tx2"/>
                </a:solidFill>
              </a:defRPr>
            </a:lvl5pPr>
            <a:lvl6pPr>
              <a:defRPr sz="945">
                <a:solidFill>
                  <a:schemeClr val="tx2"/>
                </a:solidFill>
              </a:defRPr>
            </a:lvl6pPr>
            <a:lvl7pPr>
              <a:defRPr sz="945">
                <a:solidFill>
                  <a:schemeClr val="tx2"/>
                </a:solidFill>
              </a:defRPr>
            </a:lvl7pPr>
            <a:lvl8pPr>
              <a:defRPr sz="945">
                <a:solidFill>
                  <a:schemeClr val="tx2"/>
                </a:solidFill>
              </a:defRPr>
            </a:lvl8pPr>
            <a:lvl9pPr>
              <a:defRPr sz="945">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18304" y="2127491"/>
            <a:ext cx="2046500" cy="2251044"/>
          </a:xfrm>
        </p:spPr>
        <p:txBody>
          <a:bodyPr anchor="t">
            <a:normAutofit/>
          </a:bodyPr>
          <a:lstStyle>
            <a:lvl1pPr marL="0" indent="0" algn="l">
              <a:buNone/>
              <a:defRPr sz="1080">
                <a:solidFill>
                  <a:srgbClr val="FFFFFF"/>
                </a:solidFill>
              </a:defRPr>
            </a:lvl1pPr>
            <a:lvl2pPr marL="308610" indent="0">
              <a:buNone/>
              <a:defRPr sz="743"/>
            </a:lvl2pPr>
            <a:lvl3pPr marL="617220" indent="0">
              <a:buNone/>
              <a:defRPr sz="675"/>
            </a:lvl3pPr>
            <a:lvl4pPr marL="925830" indent="0">
              <a:buNone/>
              <a:defRPr sz="608"/>
            </a:lvl4pPr>
            <a:lvl5pPr marL="1234440" indent="0">
              <a:buNone/>
              <a:defRPr sz="608"/>
            </a:lvl5pPr>
            <a:lvl6pPr marL="1543050" indent="0">
              <a:buNone/>
              <a:defRPr sz="608"/>
            </a:lvl6pPr>
            <a:lvl7pPr marL="1851660" indent="0">
              <a:buNone/>
              <a:defRPr sz="608"/>
            </a:lvl7pPr>
            <a:lvl8pPr marL="2160270" indent="0">
              <a:buNone/>
              <a:defRPr sz="608"/>
            </a:lvl8pPr>
            <a:lvl9pPr marL="2468880" indent="0">
              <a:buNone/>
              <a:defRPr sz="608"/>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5134017" y="4842687"/>
            <a:ext cx="1920239" cy="273844"/>
          </a:xfrm>
        </p:spPr>
        <p:txBody>
          <a:bodyPr/>
          <a:lstStyle/>
          <a:p>
            <a:fld id="{D82884F1-FFEA-405F-9602-3DCA865EDA4E}" type="datetime1">
              <a:rPr lang="en-US" smtClean="0"/>
              <a:t>1/15/2026</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392304" y="4839443"/>
            <a:ext cx="4669117" cy="273844"/>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7126853" y="4842687"/>
            <a:ext cx="710444" cy="273844"/>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70958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FFDC0E-2571-4B49-A099-A35911FE2571}" type="datetime1">
              <a:rPr lang="en-US" smtClean="0"/>
              <a:t>1/15/2026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2824698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2305" y="3520042"/>
            <a:ext cx="7444991" cy="425054"/>
          </a:xfrm>
        </p:spPr>
        <p:txBody>
          <a:bodyPr anchor="b">
            <a:normAutofit/>
          </a:bodyPr>
          <a:lstStyle>
            <a:lvl1pPr algn="l">
              <a:defRPr sz="162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02277" y="481013"/>
            <a:ext cx="7621330" cy="2738437"/>
          </a:xfrm>
        </p:spPr>
        <p:txBody>
          <a:bodyPr anchor="t">
            <a:normAutofit/>
          </a:bodyPr>
          <a:lstStyle>
            <a:lvl1pPr marL="0" indent="0" algn="ctr">
              <a:buNone/>
              <a:defRPr sz="1080"/>
            </a:lvl1pPr>
            <a:lvl2pPr marL="308610" indent="0">
              <a:buNone/>
              <a:defRPr sz="1080"/>
            </a:lvl2pPr>
            <a:lvl3pPr marL="617220" indent="0">
              <a:buNone/>
              <a:defRPr sz="1080"/>
            </a:lvl3pPr>
            <a:lvl4pPr marL="925830" indent="0">
              <a:buNone/>
              <a:defRPr sz="1080"/>
            </a:lvl4pPr>
            <a:lvl5pPr marL="1234440" indent="0">
              <a:buNone/>
              <a:defRPr sz="1080"/>
            </a:lvl5pPr>
            <a:lvl6pPr marL="1543050" indent="0">
              <a:buNone/>
              <a:defRPr sz="1080"/>
            </a:lvl6pPr>
            <a:lvl7pPr marL="1851660" indent="0">
              <a:buNone/>
              <a:defRPr sz="1080"/>
            </a:lvl7pPr>
            <a:lvl8pPr marL="2160270" indent="0">
              <a:buNone/>
              <a:defRPr sz="1080"/>
            </a:lvl8pPr>
            <a:lvl9pPr marL="2468880" indent="0">
              <a:buNone/>
              <a:defRPr sz="1080"/>
            </a:lvl9pPr>
          </a:lstStyle>
          <a:p>
            <a:r>
              <a:rPr lang="en-US"/>
              <a:t>Click icon to add picture</a:t>
            </a:r>
            <a:endParaRPr lang="en-US" dirty="0"/>
          </a:p>
        </p:txBody>
      </p:sp>
      <p:sp>
        <p:nvSpPr>
          <p:cNvPr id="4" name="Text Placeholder 3"/>
          <p:cNvSpPr>
            <a:spLocks noGrp="1"/>
          </p:cNvSpPr>
          <p:nvPr>
            <p:ph type="body" sz="half" idx="2"/>
          </p:nvPr>
        </p:nvSpPr>
        <p:spPr>
          <a:xfrm>
            <a:off x="392305" y="3945095"/>
            <a:ext cx="7444991" cy="748611"/>
          </a:xfrm>
        </p:spPr>
        <p:txBody>
          <a:bodyPr anchor="t">
            <a:normAutofit/>
          </a:bodyPr>
          <a:lstStyle>
            <a:lvl1pPr marL="0" indent="0">
              <a:buNone/>
              <a:defRPr sz="1080"/>
            </a:lvl1pPr>
            <a:lvl2pPr marL="308610" indent="0">
              <a:buNone/>
              <a:defRPr sz="810"/>
            </a:lvl2pPr>
            <a:lvl3pPr marL="617220" indent="0">
              <a:buNone/>
              <a:defRPr sz="675"/>
            </a:lvl3pPr>
            <a:lvl4pPr marL="925830" indent="0">
              <a:buNone/>
              <a:defRPr sz="608"/>
            </a:lvl4pPr>
            <a:lvl5pPr marL="1234440" indent="0">
              <a:buNone/>
              <a:defRPr sz="608"/>
            </a:lvl5pPr>
            <a:lvl6pPr marL="1543050" indent="0">
              <a:buNone/>
              <a:defRPr sz="608"/>
            </a:lvl6pPr>
            <a:lvl7pPr marL="1851660" indent="0">
              <a:buNone/>
              <a:defRPr sz="608"/>
            </a:lvl7pPr>
            <a:lvl8pPr marL="2160270" indent="0">
              <a:buNone/>
              <a:defRPr sz="608"/>
            </a:lvl8pPr>
            <a:lvl9pPr marL="2468880" indent="0">
              <a:buNone/>
              <a:defRPr sz="608"/>
            </a:lvl9pPr>
          </a:lstStyle>
          <a:p>
            <a:pPr lvl="0"/>
            <a:r>
              <a:rPr lang="en-US" dirty="0"/>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1/15/2026</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774744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392305" y="526617"/>
            <a:ext cx="7444991" cy="76035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88224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5439252" y="449794"/>
            <a:ext cx="2488938" cy="43627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5537835" y="647700"/>
            <a:ext cx="2108835" cy="3605495"/>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23073" y="647700"/>
            <a:ext cx="4834097" cy="360549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301410" y="342900"/>
            <a:ext cx="2499741" cy="71248"/>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5428449" y="340232"/>
            <a:ext cx="2499741" cy="7391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2863235" y="342900"/>
            <a:ext cx="2499741" cy="685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1/15/2026</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6904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0082" y="3305176"/>
            <a:ext cx="6995160" cy="1021556"/>
          </a:xfrm>
        </p:spPr>
        <p:txBody>
          <a:bodyPr anchor="t"/>
          <a:lstStyle>
            <a:lvl1pPr algn="l">
              <a:defRPr sz="3600" b="1" cap="all"/>
            </a:lvl1pPr>
          </a:lstStyle>
          <a:p>
            <a:r>
              <a:rPr lang="en-US"/>
              <a:t>Click to edit Master title style</a:t>
            </a:r>
          </a:p>
        </p:txBody>
      </p:sp>
      <p:sp>
        <p:nvSpPr>
          <p:cNvPr id="3" name="Text Placeholder 2"/>
          <p:cNvSpPr>
            <a:spLocks noGrp="1"/>
          </p:cNvSpPr>
          <p:nvPr>
            <p:ph type="body" idx="1"/>
          </p:nvPr>
        </p:nvSpPr>
        <p:spPr>
          <a:xfrm>
            <a:off x="650082" y="2180035"/>
            <a:ext cx="6995160" cy="1125140"/>
          </a:xfrm>
        </p:spPr>
        <p:txBody>
          <a:bodyPr anchor="b"/>
          <a:lstStyle>
            <a:lvl1pPr marL="0" indent="0">
              <a:buNone/>
              <a:defRPr sz="1800">
                <a:solidFill>
                  <a:schemeClr val="tx1">
                    <a:tint val="7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A49ABB-4417-47CD-80B9-0D55D8A8F9A6}" type="datetime1">
              <a:rPr lang="en-US" smtClean="0"/>
              <a:t>1/15/2026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10414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480" y="1200151"/>
            <a:ext cx="3634740" cy="3394472"/>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183380" y="1200151"/>
            <a:ext cx="3634740" cy="3394472"/>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A34475E-0273-439D-974C-8782C6CF6085}" type="datetime1">
              <a:rPr lang="en-US" smtClean="0"/>
              <a:t>1/15/2026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4052044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11480" y="1151335"/>
            <a:ext cx="3636169" cy="47982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411480" y="1631156"/>
            <a:ext cx="3636169" cy="2963466"/>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180524" y="1151335"/>
            <a:ext cx="3637598" cy="47982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4180524" y="1631156"/>
            <a:ext cx="3637598" cy="2963466"/>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3C4C3F7-B696-4E33-B8CA-A5029D94236E}" type="datetime1">
              <a:rPr lang="en-US" smtClean="0"/>
              <a:t>1/15/2026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1734329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F242B4-A1B4-4224-ACE8-F64A6DFDF6CB}" type="datetime1">
              <a:rPr lang="en-US" smtClean="0"/>
              <a:t>1/15/2026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57442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D0FCFC-EFD5-4D6F-AF5D-114622F47081}" type="datetime1">
              <a:rPr lang="en-US" smtClean="0"/>
              <a:t>1/15/2026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204835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481" y="204787"/>
            <a:ext cx="2707482" cy="871538"/>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3217545" y="204789"/>
            <a:ext cx="4600575" cy="4389835"/>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11481" y="1076327"/>
            <a:ext cx="2707482" cy="3518297"/>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5" name="Date Placeholder 4"/>
          <p:cNvSpPr>
            <a:spLocks noGrp="1"/>
          </p:cNvSpPr>
          <p:nvPr>
            <p:ph type="dt" sz="half" idx="10"/>
          </p:nvPr>
        </p:nvSpPr>
        <p:spPr/>
        <p:txBody>
          <a:bodyPr/>
          <a:lstStyle/>
          <a:p>
            <a:fld id="{FAFBCFB9-675F-4800-8AC7-ED3B357177A4}" type="datetime1">
              <a:rPr lang="en-US" smtClean="0"/>
              <a:t>1/15/2026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364184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3059" y="3600450"/>
            <a:ext cx="4937760" cy="425054"/>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1613059" y="459581"/>
            <a:ext cx="4937760" cy="3086100"/>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en-US"/>
          </a:p>
        </p:txBody>
      </p:sp>
      <p:sp>
        <p:nvSpPr>
          <p:cNvPr id="4" name="Text Placeholder 3"/>
          <p:cNvSpPr>
            <a:spLocks noGrp="1"/>
          </p:cNvSpPr>
          <p:nvPr>
            <p:ph type="body" sz="half" idx="2"/>
          </p:nvPr>
        </p:nvSpPr>
        <p:spPr>
          <a:xfrm>
            <a:off x="1613059" y="4025504"/>
            <a:ext cx="4937760" cy="603647"/>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5" name="Date Placeholder 4"/>
          <p:cNvSpPr>
            <a:spLocks noGrp="1"/>
          </p:cNvSpPr>
          <p:nvPr>
            <p:ph type="dt" sz="half" idx="10"/>
          </p:nvPr>
        </p:nvSpPr>
        <p:spPr/>
        <p:txBody>
          <a:bodyPr/>
          <a:lstStyle/>
          <a:p>
            <a:fld id="{9D67AFB5-74EF-4A25-966B-E982CF09D51D}" type="datetime1">
              <a:rPr lang="en-US" smtClean="0"/>
              <a:t>1/15/2026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176031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1480" y="205979"/>
            <a:ext cx="740664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11480" y="1200151"/>
            <a:ext cx="740664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11480" y="4767263"/>
            <a:ext cx="1920240" cy="273844"/>
          </a:xfrm>
          <a:prstGeom prst="rect">
            <a:avLst/>
          </a:prstGeom>
        </p:spPr>
        <p:txBody>
          <a:bodyPr vert="horz" lIns="91440" tIns="45720" rIns="91440" bIns="45720" rtlCol="0" anchor="ctr"/>
          <a:lstStyle>
            <a:lvl1pPr algn="l">
              <a:defRPr sz="1080">
                <a:solidFill>
                  <a:schemeClr val="tx1">
                    <a:tint val="75000"/>
                  </a:schemeClr>
                </a:solidFill>
              </a:defRPr>
            </a:lvl1pPr>
          </a:lstStyle>
          <a:p>
            <a:fld id="{775824D9-FB06-4772-8A16-CEC7F6E704E4}" type="datetime1">
              <a:rPr lang="en-US" smtClean="0"/>
              <a:t>1/15/2026</a:t>
            </a:fld>
            <a:endParaRPr lang="en-US"/>
          </a:p>
        </p:txBody>
      </p:sp>
      <p:sp>
        <p:nvSpPr>
          <p:cNvPr id="5" name="Footer Placeholder 4"/>
          <p:cNvSpPr>
            <a:spLocks noGrp="1"/>
          </p:cNvSpPr>
          <p:nvPr>
            <p:ph type="ftr" sz="quarter" idx="3"/>
          </p:nvPr>
        </p:nvSpPr>
        <p:spPr>
          <a:xfrm>
            <a:off x="2811780" y="4767263"/>
            <a:ext cx="2606040" cy="273844"/>
          </a:xfrm>
          <a:prstGeom prst="rect">
            <a:avLst/>
          </a:prstGeom>
        </p:spPr>
        <p:txBody>
          <a:bodyPr vert="horz" lIns="91440" tIns="45720" rIns="91440" bIns="45720" rtlCol="0" anchor="ctr"/>
          <a:lstStyle>
            <a:lvl1pPr algn="ctr">
              <a:defRPr sz="10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897880" y="4767263"/>
            <a:ext cx="1920240" cy="273844"/>
          </a:xfrm>
          <a:prstGeom prst="rect">
            <a:avLst/>
          </a:prstGeom>
        </p:spPr>
        <p:txBody>
          <a:bodyPr vert="horz" lIns="91440" tIns="45720" rIns="91440" bIns="45720" rtlCol="0" anchor="ctr"/>
          <a:lstStyle>
            <a:lvl1pPr algn="r">
              <a:defRPr sz="1080">
                <a:solidFill>
                  <a:schemeClr val="tx1">
                    <a:tint val="75000"/>
                  </a:schemeClr>
                </a:solidFill>
              </a:defRPr>
            </a:lvl1pPr>
          </a:lstStyle>
          <a:p>
            <a:fld id="{127DDC20-79C9-9647-820E-6D40A3D210C3}" type="slidenum">
              <a:rPr lang="en-US" smtClean="0"/>
              <a:pPr/>
              <a:t>‹#›</a:t>
            </a:fld>
            <a:endParaRPr lang="en-US"/>
          </a:p>
        </p:txBody>
      </p:sp>
    </p:spTree>
    <p:extLst>
      <p:ext uri="{BB962C8B-B14F-4D97-AF65-F5344CB8AC3E}">
        <p14:creationId xmlns:p14="http://schemas.microsoft.com/office/powerpoint/2010/main" val="1428394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11480" rtl="0" eaLnBrk="1" latinLnBrk="0" hangingPunct="1">
        <a:spcBef>
          <a:spcPct val="0"/>
        </a:spcBef>
        <a:buNone/>
        <a:defRPr sz="3960" kern="1200">
          <a:solidFill>
            <a:schemeClr val="tx1"/>
          </a:solidFill>
          <a:latin typeface="+mj-lt"/>
          <a:ea typeface="+mj-ea"/>
          <a:cs typeface="+mj-cs"/>
        </a:defRPr>
      </a:lvl1pPr>
    </p:titleStyle>
    <p:body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2305" y="528843"/>
            <a:ext cx="7444991" cy="89216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392305" y="1752002"/>
            <a:ext cx="7444991" cy="2739035"/>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34017" y="4817936"/>
            <a:ext cx="1920239" cy="273844"/>
          </a:xfrm>
          <a:prstGeom prst="rect">
            <a:avLst/>
          </a:prstGeom>
        </p:spPr>
        <p:txBody>
          <a:bodyPr vert="horz" lIns="91440" tIns="45720" rIns="91440" bIns="45720" rtlCol="0" anchor="ctr"/>
          <a:lstStyle>
            <a:lvl1pPr algn="r">
              <a:defRPr sz="608">
                <a:solidFill>
                  <a:schemeClr val="tx1">
                    <a:lumMod val="75000"/>
                    <a:lumOff val="25000"/>
                  </a:schemeClr>
                </a:solidFill>
              </a:defRPr>
            </a:lvl1pPr>
          </a:lstStyle>
          <a:p>
            <a:fld id="{ED291B17-9318-49DB-B28B-6E5994AE9581}" type="datetime1">
              <a:rPr lang="en-US" smtClean="0"/>
              <a:t>1/15/2026</a:t>
            </a:fld>
            <a:endParaRPr lang="en-US" dirty="0"/>
          </a:p>
        </p:txBody>
      </p:sp>
      <p:sp>
        <p:nvSpPr>
          <p:cNvPr id="5" name="Footer Placeholder 4"/>
          <p:cNvSpPr>
            <a:spLocks noGrp="1"/>
          </p:cNvSpPr>
          <p:nvPr>
            <p:ph type="ftr" sz="quarter" idx="3"/>
          </p:nvPr>
        </p:nvSpPr>
        <p:spPr>
          <a:xfrm>
            <a:off x="392304" y="4817936"/>
            <a:ext cx="4669117" cy="273844"/>
          </a:xfrm>
          <a:prstGeom prst="rect">
            <a:avLst/>
          </a:prstGeom>
        </p:spPr>
        <p:txBody>
          <a:bodyPr vert="horz" lIns="91440" tIns="45720" rIns="91440" bIns="45720" rtlCol="0" anchor="ctr"/>
          <a:lstStyle>
            <a:lvl1pPr algn="l">
              <a:defRPr sz="608"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126853" y="4817936"/>
            <a:ext cx="710444" cy="273844"/>
          </a:xfrm>
          <a:prstGeom prst="rect">
            <a:avLst/>
          </a:prstGeom>
        </p:spPr>
        <p:txBody>
          <a:bodyPr vert="horz" lIns="91440" tIns="45720" rIns="91440" bIns="45720" rtlCol="0" anchor="ctr"/>
          <a:lstStyle>
            <a:lvl1pPr algn="r">
              <a:defRPr sz="608">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301410" y="342900"/>
            <a:ext cx="2499741" cy="7124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0" name="Rectangle 9"/>
          <p:cNvSpPr/>
          <p:nvPr/>
        </p:nvSpPr>
        <p:spPr>
          <a:xfrm>
            <a:off x="5428449" y="340232"/>
            <a:ext cx="2499741" cy="73916"/>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1" name="Rectangle 10"/>
          <p:cNvSpPr/>
          <p:nvPr/>
        </p:nvSpPr>
        <p:spPr>
          <a:xfrm>
            <a:off x="2863235" y="342900"/>
            <a:ext cx="2499741" cy="685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14619530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308610" rtl="0" eaLnBrk="1" latinLnBrk="0" hangingPunct="1">
        <a:lnSpc>
          <a:spcPct val="100000"/>
        </a:lnSpc>
        <a:spcBef>
          <a:spcPct val="0"/>
        </a:spcBef>
        <a:buNone/>
        <a:defRPr sz="189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06550" indent="-206550" algn="l" defTabSz="308610" rtl="0" eaLnBrk="1" latinLnBrk="0" hangingPunct="1">
        <a:lnSpc>
          <a:spcPct val="100000"/>
        </a:lnSpc>
        <a:spcBef>
          <a:spcPct val="20000"/>
        </a:spcBef>
        <a:spcAft>
          <a:spcPts val="405"/>
        </a:spcAft>
        <a:buClr>
          <a:schemeClr val="accent1"/>
        </a:buClr>
        <a:buSzPct val="92000"/>
        <a:buFont typeface="Wingdings 2" panose="05020102010507070707" pitchFamily="18" charset="2"/>
        <a:buChar char=""/>
        <a:defRPr sz="1215" kern="1200">
          <a:solidFill>
            <a:schemeClr val="tx1">
              <a:lumMod val="75000"/>
              <a:lumOff val="25000"/>
            </a:schemeClr>
          </a:solidFill>
          <a:latin typeface="+mn-lt"/>
          <a:ea typeface="+mn-ea"/>
          <a:cs typeface="+mn-cs"/>
        </a:defRPr>
      </a:lvl1pPr>
      <a:lvl2pPr marL="425250" indent="-206550" algn="l" defTabSz="308610" rtl="0" eaLnBrk="1" latinLnBrk="0" hangingPunct="1">
        <a:lnSpc>
          <a:spcPct val="100000"/>
        </a:lnSpc>
        <a:spcBef>
          <a:spcPct val="20000"/>
        </a:spcBef>
        <a:spcAft>
          <a:spcPts val="405"/>
        </a:spcAft>
        <a:buClr>
          <a:schemeClr val="accent1"/>
        </a:buClr>
        <a:buSzPct val="92000"/>
        <a:buFont typeface="Wingdings 2" panose="05020102010507070707" pitchFamily="18" charset="2"/>
        <a:buChar char=""/>
        <a:defRPr sz="1080" kern="1200">
          <a:solidFill>
            <a:schemeClr val="tx1">
              <a:lumMod val="75000"/>
              <a:lumOff val="25000"/>
            </a:schemeClr>
          </a:solidFill>
          <a:latin typeface="+mn-lt"/>
          <a:ea typeface="+mn-ea"/>
          <a:cs typeface="+mn-cs"/>
        </a:defRPr>
      </a:lvl2pPr>
      <a:lvl3pPr marL="607500" indent="-182250" algn="l" defTabSz="308610" rtl="0" eaLnBrk="1" latinLnBrk="0" hangingPunct="1">
        <a:lnSpc>
          <a:spcPct val="100000"/>
        </a:lnSpc>
        <a:spcBef>
          <a:spcPct val="20000"/>
        </a:spcBef>
        <a:spcAft>
          <a:spcPts val="405"/>
        </a:spcAft>
        <a:buClr>
          <a:schemeClr val="accent1"/>
        </a:buClr>
        <a:buSzPct val="92000"/>
        <a:buFont typeface="Wingdings 2" panose="05020102010507070707" pitchFamily="18" charset="2"/>
        <a:buChar char=""/>
        <a:defRPr sz="945" kern="1200">
          <a:solidFill>
            <a:schemeClr val="tx1">
              <a:lumMod val="75000"/>
              <a:lumOff val="25000"/>
            </a:schemeClr>
          </a:solidFill>
          <a:latin typeface="+mn-lt"/>
          <a:ea typeface="+mn-ea"/>
          <a:cs typeface="+mn-cs"/>
        </a:defRPr>
      </a:lvl3pPr>
      <a:lvl4pPr marL="838350" indent="-157950" algn="l" defTabSz="308610" rtl="0" eaLnBrk="1" latinLnBrk="0" hangingPunct="1">
        <a:lnSpc>
          <a:spcPct val="100000"/>
        </a:lnSpc>
        <a:spcBef>
          <a:spcPct val="20000"/>
        </a:spcBef>
        <a:spcAft>
          <a:spcPts val="405"/>
        </a:spcAft>
        <a:buClr>
          <a:schemeClr val="accent1"/>
        </a:buClr>
        <a:buSzPct val="92000"/>
        <a:buFont typeface="Wingdings 2" panose="05020102010507070707" pitchFamily="18" charset="2"/>
        <a:buChar char=""/>
        <a:defRPr sz="810" kern="1200">
          <a:solidFill>
            <a:schemeClr val="tx1">
              <a:lumMod val="75000"/>
              <a:lumOff val="25000"/>
            </a:schemeClr>
          </a:solidFill>
          <a:latin typeface="+mn-lt"/>
          <a:ea typeface="+mn-ea"/>
          <a:cs typeface="+mn-cs"/>
        </a:defRPr>
      </a:lvl4pPr>
      <a:lvl5pPr marL="1081350" indent="-157950" algn="l" defTabSz="308610" rtl="0" eaLnBrk="1" latinLnBrk="0" hangingPunct="1">
        <a:lnSpc>
          <a:spcPct val="100000"/>
        </a:lnSpc>
        <a:spcBef>
          <a:spcPct val="20000"/>
        </a:spcBef>
        <a:spcAft>
          <a:spcPts val="405"/>
        </a:spcAft>
        <a:buClr>
          <a:schemeClr val="accent1"/>
        </a:buClr>
        <a:buSzPct val="92000"/>
        <a:buFont typeface="Wingdings 2" panose="05020102010507070707" pitchFamily="18" charset="2"/>
        <a:buChar char=""/>
        <a:defRPr sz="810" kern="1200">
          <a:solidFill>
            <a:schemeClr val="tx1">
              <a:lumMod val="75000"/>
              <a:lumOff val="25000"/>
            </a:schemeClr>
          </a:solidFill>
          <a:latin typeface="+mn-lt"/>
          <a:ea typeface="+mn-ea"/>
          <a:cs typeface="+mn-cs"/>
        </a:defRPr>
      </a:lvl5pPr>
      <a:lvl6pPr marL="1282500" indent="-154305" algn="l" defTabSz="308610" rtl="0" eaLnBrk="1" latinLnBrk="0" hangingPunct="1">
        <a:spcBef>
          <a:spcPct val="20000"/>
        </a:spcBef>
        <a:spcAft>
          <a:spcPts val="405"/>
        </a:spcAft>
        <a:buClr>
          <a:schemeClr val="accent2"/>
        </a:buClr>
        <a:buSzPct val="92000"/>
        <a:buFont typeface="Wingdings 2" panose="05020102010507070707" pitchFamily="18" charset="2"/>
        <a:buChar char=""/>
        <a:defRPr sz="810" kern="1200">
          <a:solidFill>
            <a:schemeClr val="tx2"/>
          </a:solidFill>
          <a:latin typeface="+mn-lt"/>
          <a:ea typeface="+mn-ea"/>
          <a:cs typeface="+mn-cs"/>
        </a:defRPr>
      </a:lvl6pPr>
      <a:lvl7pPr marL="1485000" indent="-154305" algn="l" defTabSz="308610" rtl="0" eaLnBrk="1" latinLnBrk="0" hangingPunct="1">
        <a:spcBef>
          <a:spcPct val="20000"/>
        </a:spcBef>
        <a:spcAft>
          <a:spcPts val="405"/>
        </a:spcAft>
        <a:buClr>
          <a:schemeClr val="accent2"/>
        </a:buClr>
        <a:buSzPct val="92000"/>
        <a:buFont typeface="Wingdings 2" panose="05020102010507070707" pitchFamily="18" charset="2"/>
        <a:buChar char=""/>
        <a:defRPr sz="810" kern="1200">
          <a:solidFill>
            <a:schemeClr val="tx2"/>
          </a:solidFill>
          <a:latin typeface="+mn-lt"/>
          <a:ea typeface="+mn-ea"/>
          <a:cs typeface="+mn-cs"/>
        </a:defRPr>
      </a:lvl7pPr>
      <a:lvl8pPr marL="1687500" indent="-154305" algn="l" defTabSz="308610" rtl="0" eaLnBrk="1" latinLnBrk="0" hangingPunct="1">
        <a:spcBef>
          <a:spcPct val="20000"/>
        </a:spcBef>
        <a:spcAft>
          <a:spcPts val="405"/>
        </a:spcAft>
        <a:buClr>
          <a:schemeClr val="accent2"/>
        </a:buClr>
        <a:buSzPct val="92000"/>
        <a:buFont typeface="Wingdings 2" panose="05020102010507070707" pitchFamily="18" charset="2"/>
        <a:buChar char=""/>
        <a:defRPr sz="810" kern="1200">
          <a:solidFill>
            <a:schemeClr val="tx2"/>
          </a:solidFill>
          <a:latin typeface="+mn-lt"/>
          <a:ea typeface="+mn-ea"/>
          <a:cs typeface="+mn-cs"/>
        </a:defRPr>
      </a:lvl8pPr>
      <a:lvl9pPr marL="1890000" indent="-154305" algn="l" defTabSz="308610" rtl="0" eaLnBrk="1" latinLnBrk="0" hangingPunct="1">
        <a:spcBef>
          <a:spcPct val="20000"/>
        </a:spcBef>
        <a:spcAft>
          <a:spcPts val="405"/>
        </a:spcAft>
        <a:buClr>
          <a:schemeClr val="accent2"/>
        </a:buClr>
        <a:buSzPct val="92000"/>
        <a:buFont typeface="Wingdings 2" panose="05020102010507070707" pitchFamily="18" charset="2"/>
        <a:buChar char=""/>
        <a:defRPr sz="810" kern="1200">
          <a:solidFill>
            <a:schemeClr val="tx2"/>
          </a:solidFill>
          <a:latin typeface="+mn-lt"/>
          <a:ea typeface="+mn-ea"/>
          <a:cs typeface="+mn-cs"/>
        </a:defRPr>
      </a:lvl9pPr>
    </p:bodyStyle>
    <p:otherStyle>
      <a:defPPr>
        <a:defRPr lang="en-US"/>
      </a:defPPr>
      <a:lvl1pPr marL="0" algn="l" defTabSz="308610" rtl="0" eaLnBrk="1" latinLnBrk="0" hangingPunct="1">
        <a:defRPr sz="1215" kern="1200">
          <a:solidFill>
            <a:schemeClr val="tx1"/>
          </a:solidFill>
          <a:latin typeface="+mn-lt"/>
          <a:ea typeface="+mn-ea"/>
          <a:cs typeface="+mn-cs"/>
        </a:defRPr>
      </a:lvl1pPr>
      <a:lvl2pPr marL="308610" algn="l" defTabSz="308610" rtl="0" eaLnBrk="1" latinLnBrk="0" hangingPunct="1">
        <a:defRPr sz="1215" kern="1200">
          <a:solidFill>
            <a:schemeClr val="tx1"/>
          </a:solidFill>
          <a:latin typeface="+mn-lt"/>
          <a:ea typeface="+mn-ea"/>
          <a:cs typeface="+mn-cs"/>
        </a:defRPr>
      </a:lvl2pPr>
      <a:lvl3pPr marL="617220" algn="l" defTabSz="308610" rtl="0" eaLnBrk="1" latinLnBrk="0" hangingPunct="1">
        <a:defRPr sz="1215" kern="1200">
          <a:solidFill>
            <a:schemeClr val="tx1"/>
          </a:solidFill>
          <a:latin typeface="+mn-lt"/>
          <a:ea typeface="+mn-ea"/>
          <a:cs typeface="+mn-cs"/>
        </a:defRPr>
      </a:lvl3pPr>
      <a:lvl4pPr marL="925830" algn="l" defTabSz="308610" rtl="0" eaLnBrk="1" latinLnBrk="0" hangingPunct="1">
        <a:defRPr sz="1215" kern="1200">
          <a:solidFill>
            <a:schemeClr val="tx1"/>
          </a:solidFill>
          <a:latin typeface="+mn-lt"/>
          <a:ea typeface="+mn-ea"/>
          <a:cs typeface="+mn-cs"/>
        </a:defRPr>
      </a:lvl4pPr>
      <a:lvl5pPr marL="1234440" algn="l" defTabSz="308610" rtl="0" eaLnBrk="1" latinLnBrk="0" hangingPunct="1">
        <a:defRPr sz="1215" kern="1200">
          <a:solidFill>
            <a:schemeClr val="tx1"/>
          </a:solidFill>
          <a:latin typeface="+mn-lt"/>
          <a:ea typeface="+mn-ea"/>
          <a:cs typeface="+mn-cs"/>
        </a:defRPr>
      </a:lvl5pPr>
      <a:lvl6pPr marL="1543050" algn="l" defTabSz="308610" rtl="0" eaLnBrk="1" latinLnBrk="0" hangingPunct="1">
        <a:defRPr sz="1215" kern="1200">
          <a:solidFill>
            <a:schemeClr val="tx1"/>
          </a:solidFill>
          <a:latin typeface="+mn-lt"/>
          <a:ea typeface="+mn-ea"/>
          <a:cs typeface="+mn-cs"/>
        </a:defRPr>
      </a:lvl6pPr>
      <a:lvl7pPr marL="1851660" algn="l" defTabSz="308610" rtl="0" eaLnBrk="1" latinLnBrk="0" hangingPunct="1">
        <a:defRPr sz="1215" kern="1200">
          <a:solidFill>
            <a:schemeClr val="tx1"/>
          </a:solidFill>
          <a:latin typeface="+mn-lt"/>
          <a:ea typeface="+mn-ea"/>
          <a:cs typeface="+mn-cs"/>
        </a:defRPr>
      </a:lvl7pPr>
      <a:lvl8pPr marL="2160270" algn="l" defTabSz="308610" rtl="0" eaLnBrk="1" latinLnBrk="0" hangingPunct="1">
        <a:defRPr sz="1215" kern="1200">
          <a:solidFill>
            <a:schemeClr val="tx1"/>
          </a:solidFill>
          <a:latin typeface="+mn-lt"/>
          <a:ea typeface="+mn-ea"/>
          <a:cs typeface="+mn-cs"/>
        </a:defRPr>
      </a:lvl8pPr>
      <a:lvl9pPr marL="2468880" algn="l" defTabSz="308610" rtl="0" eaLnBrk="1" latinLnBrk="0" hangingPunct="1">
        <a:defRPr sz="1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jpg"/><Relationship Id="rId4" Type="http://schemas.openxmlformats.org/officeDocument/2006/relationships/image" Target="../media/image25.png"/><Relationship Id="rId9"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4.png"/><Relationship Id="rId7"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png"/><Relationship Id="rId10" Type="http://schemas.openxmlformats.org/officeDocument/2006/relationships/image" Target="../media/image42.jpg"/><Relationship Id="rId4" Type="http://schemas.openxmlformats.org/officeDocument/2006/relationships/image" Target="../media/image36.png"/><Relationship Id="rId9" Type="http://schemas.openxmlformats.org/officeDocument/2006/relationships/image" Target="../media/image41.jpg"/></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3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image" Target="../media/image49.jpg"/></Relationships>
</file>

<file path=ppt/slides/_rels/slide3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researchgate.net/publication/312018621_SunRise_Large_scale_demonstrator_of_the_smart_water_system/figures?lo=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091" y="158778"/>
            <a:ext cx="8001000" cy="1549772"/>
          </a:xfrm>
        </p:spPr>
        <p:txBody>
          <a:bodyPr>
            <a:normAutofit/>
          </a:bodyPr>
          <a:lstStyle/>
          <a:p>
            <a:r>
              <a:rPr lang="en-US" sz="3600" dirty="0"/>
              <a:t>GEOG 3403: Geographic Information Systems II</a:t>
            </a:r>
          </a:p>
        </p:txBody>
      </p:sp>
      <p:sp>
        <p:nvSpPr>
          <p:cNvPr id="6" name="Subtitle 2"/>
          <p:cNvSpPr txBox="1">
            <a:spLocks/>
          </p:cNvSpPr>
          <p:nvPr/>
        </p:nvSpPr>
        <p:spPr>
          <a:xfrm>
            <a:off x="1257018" y="2967511"/>
            <a:ext cx="5760720" cy="1171497"/>
          </a:xfrm>
          <a:prstGeom prst="rect">
            <a:avLst/>
          </a:prstGeom>
        </p:spPr>
        <p:txBody>
          <a:bodyPr vert="horz" lIns="82296" tIns="41148" rIns="82296" bIns="41148" rtlCol="0">
            <a:normAutofit fontScale="250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8000" dirty="0">
                <a:solidFill>
                  <a:schemeClr val="tx1"/>
                </a:solidFill>
              </a:rPr>
              <a:t>Y</a:t>
            </a:r>
            <a:r>
              <a:rPr lang="en-US" altLang="zh-CN" sz="8000" dirty="0">
                <a:solidFill>
                  <a:schemeClr val="tx1"/>
                </a:solidFill>
              </a:rPr>
              <a:t>anan Wu</a:t>
            </a:r>
            <a:r>
              <a:rPr lang="en-US" sz="8000" dirty="0">
                <a:solidFill>
                  <a:schemeClr val="tx1"/>
                </a:solidFill>
              </a:rPr>
              <a:t>, PhD</a:t>
            </a:r>
          </a:p>
          <a:p>
            <a:r>
              <a:rPr lang="en-US" sz="8000" dirty="0">
                <a:solidFill>
                  <a:schemeClr val="tx1"/>
                </a:solidFill>
              </a:rPr>
              <a:t>Assistant Professor</a:t>
            </a:r>
          </a:p>
          <a:p>
            <a:r>
              <a:rPr lang="en-US" sz="8000" dirty="0">
                <a:solidFill>
                  <a:schemeClr val="tx1"/>
                </a:solidFill>
              </a:rPr>
              <a:t>Department of Geography</a:t>
            </a:r>
          </a:p>
          <a:p>
            <a:endParaRPr lang="en-US" sz="2880" dirty="0"/>
          </a:p>
        </p:txBody>
      </p:sp>
      <p:cxnSp>
        <p:nvCxnSpPr>
          <p:cNvPr id="15" name="Straight Connector 14"/>
          <p:cNvCxnSpPr/>
          <p:nvPr/>
        </p:nvCxnSpPr>
        <p:spPr>
          <a:xfrm>
            <a:off x="152400" y="4182575"/>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矩形 11"/>
          <p:cNvSpPr/>
          <p:nvPr/>
        </p:nvSpPr>
        <p:spPr>
          <a:xfrm>
            <a:off x="2072922" y="4416072"/>
            <a:ext cx="279753" cy="481132"/>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9C8852E4-0F7F-41A7-9B32-F40B4D3A753B}"/>
              </a:ext>
            </a:extLst>
          </p:cNvPr>
          <p:cNvSpPr txBox="1"/>
          <p:nvPr/>
        </p:nvSpPr>
        <p:spPr>
          <a:xfrm>
            <a:off x="-1" y="1708550"/>
            <a:ext cx="8196091" cy="646331"/>
          </a:xfrm>
          <a:prstGeom prst="rect">
            <a:avLst/>
          </a:prstGeom>
          <a:noFill/>
        </p:spPr>
        <p:txBody>
          <a:bodyPr wrap="square" rtlCol="0">
            <a:spAutoFit/>
          </a:bodyPr>
          <a:lstStyle/>
          <a:p>
            <a:pPr algn="ctr"/>
            <a:r>
              <a:rPr lang="en-US" sz="3600" dirty="0"/>
              <a:t>Lecture 0</a:t>
            </a:r>
            <a:r>
              <a:rPr lang="en-US" altLang="zh-CN" sz="3600" dirty="0"/>
              <a:t>2</a:t>
            </a:r>
            <a:r>
              <a:rPr lang="en-US" sz="3600" dirty="0"/>
              <a:t> Network Analysis</a:t>
            </a:r>
          </a:p>
        </p:txBody>
      </p:sp>
      <p:pic>
        <p:nvPicPr>
          <p:cNvPr id="13" name="Picture 12">
            <a:extLst>
              <a:ext uri="{FF2B5EF4-FFF2-40B4-BE49-F238E27FC236}">
                <a16:creationId xmlns:a16="http://schemas.microsoft.com/office/drawing/2014/main" id="{AE401581-7A56-448D-8256-F61D9515AE30}"/>
              </a:ext>
            </a:extLst>
          </p:cNvPr>
          <p:cNvPicPr/>
          <p:nvPr/>
        </p:nvPicPr>
        <p:blipFill>
          <a:blip r:embed="rId3"/>
          <a:stretch>
            <a:fillRect/>
          </a:stretch>
        </p:blipFill>
        <p:spPr>
          <a:xfrm>
            <a:off x="152400" y="4275667"/>
            <a:ext cx="5915025" cy="758190"/>
          </a:xfrm>
          <a:prstGeom prst="rect">
            <a:avLst/>
          </a:prstGeom>
        </p:spPr>
      </p:pic>
    </p:spTree>
    <p:extLst>
      <p:ext uri="{BB962C8B-B14F-4D97-AF65-F5344CB8AC3E}">
        <p14:creationId xmlns:p14="http://schemas.microsoft.com/office/powerpoint/2010/main" val="2349219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Dataset Elements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10</a:t>
            </a:fld>
            <a:endParaRPr lang="en-US"/>
          </a:p>
        </p:txBody>
      </p:sp>
      <p:pic>
        <p:nvPicPr>
          <p:cNvPr id="4" name="Picture 3" descr="Edges, junctions, and turns">
            <a:extLst>
              <a:ext uri="{FF2B5EF4-FFF2-40B4-BE49-F238E27FC236}">
                <a16:creationId xmlns:a16="http://schemas.microsoft.com/office/drawing/2014/main" id="{1DCF3511-8D50-ED1F-211A-782F4213EA90}"/>
              </a:ext>
            </a:extLst>
          </p:cNvPr>
          <p:cNvPicPr>
            <a:picLocks noChangeAspect="1"/>
          </p:cNvPicPr>
          <p:nvPr/>
        </p:nvPicPr>
        <p:blipFill>
          <a:blip r:embed="rId3"/>
          <a:stretch>
            <a:fillRect/>
          </a:stretch>
        </p:blipFill>
        <p:spPr>
          <a:xfrm>
            <a:off x="2723944" y="2157626"/>
            <a:ext cx="3252347" cy="2985874"/>
          </a:xfrm>
          <a:prstGeom prst="rect">
            <a:avLst/>
          </a:prstGeom>
        </p:spPr>
      </p:pic>
      <p:sp>
        <p:nvSpPr>
          <p:cNvPr id="5" name="TextBox 4">
            <a:extLst>
              <a:ext uri="{FF2B5EF4-FFF2-40B4-BE49-F238E27FC236}">
                <a16:creationId xmlns:a16="http://schemas.microsoft.com/office/drawing/2014/main" id="{16ED2464-4475-75C1-E9CA-2988CDA26309}"/>
              </a:ext>
            </a:extLst>
          </p:cNvPr>
          <p:cNvSpPr txBox="1"/>
          <p:nvPr/>
        </p:nvSpPr>
        <p:spPr>
          <a:xfrm>
            <a:off x="152400" y="4559643"/>
            <a:ext cx="1577546" cy="230832"/>
          </a:xfrm>
          <a:prstGeom prst="rect">
            <a:avLst/>
          </a:prstGeom>
          <a:noFill/>
        </p:spPr>
        <p:txBody>
          <a:bodyPr wrap="square" rtlCol="0">
            <a:spAutoFit/>
          </a:bodyPr>
          <a:lstStyle/>
          <a:p>
            <a:r>
              <a:rPr lang="en-US" sz="900" dirty="0">
                <a:solidFill>
                  <a:srgbClr val="7030A0"/>
                </a:solidFill>
              </a:rPr>
              <a:t>ESRI Academy</a:t>
            </a:r>
          </a:p>
        </p:txBody>
      </p:sp>
      <p:sp>
        <p:nvSpPr>
          <p:cNvPr id="11" name="TextBox 10">
            <a:extLst>
              <a:ext uri="{FF2B5EF4-FFF2-40B4-BE49-F238E27FC236}">
                <a16:creationId xmlns:a16="http://schemas.microsoft.com/office/drawing/2014/main" id="{20FA0D11-7878-EC83-B65D-C61D1B2D4A9C}"/>
              </a:ext>
            </a:extLst>
          </p:cNvPr>
          <p:cNvSpPr txBox="1"/>
          <p:nvPr/>
        </p:nvSpPr>
        <p:spPr>
          <a:xfrm>
            <a:off x="189957" y="1063215"/>
            <a:ext cx="7854291" cy="954107"/>
          </a:xfrm>
          <a:prstGeom prst="rect">
            <a:avLst/>
          </a:prstGeom>
          <a:noFill/>
        </p:spPr>
        <p:txBody>
          <a:bodyPr wrap="square">
            <a:spAutoFit/>
          </a:bodyPr>
          <a:lstStyle/>
          <a:p>
            <a:pPr>
              <a:buFont typeface="Courier New" panose="02070309020205020404" pitchFamily="49" charset="0"/>
              <a:buChar char="o"/>
            </a:pPr>
            <a:r>
              <a:rPr lang="en-US" altLang="en-US" sz="1800" dirty="0"/>
              <a:t> </a:t>
            </a:r>
            <a:r>
              <a:rPr lang="en-US" altLang="en-US" sz="2800" dirty="0"/>
              <a:t>Edges and junctions form the basic structure of any network. Turns are optional elements.</a:t>
            </a:r>
          </a:p>
        </p:txBody>
      </p:sp>
    </p:spTree>
    <p:extLst>
      <p:ext uri="{BB962C8B-B14F-4D97-AF65-F5344CB8AC3E}">
        <p14:creationId xmlns:p14="http://schemas.microsoft.com/office/powerpoint/2010/main" val="91889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lnSpcReduction="10000"/>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solidFill>
                  <a:srgbClr val="7030A0"/>
                </a:solidFill>
              </a:rPr>
              <a:t>Network</a:t>
            </a:r>
            <a:r>
              <a:rPr lang="en-US" altLang="en-US" sz="2600" dirty="0"/>
              <a:t> </a:t>
            </a:r>
            <a:r>
              <a:rPr lang="en-US" altLang="en-US" sz="2600" dirty="0">
                <a:solidFill>
                  <a:srgbClr val="7030A0"/>
                </a:solidFill>
              </a:rPr>
              <a:t>connectivity</a:t>
            </a:r>
            <a:r>
              <a:rPr lang="en-US" altLang="en-US" sz="2600" dirty="0"/>
              <a:t> includes the connection of edges and junctions to each other, and it is essential for network analysis. </a:t>
            </a:r>
          </a:p>
          <a:p>
            <a:pPr>
              <a:buFont typeface="Courier New" panose="02070309020205020404" pitchFamily="49" charset="0"/>
              <a:buChar char="o"/>
            </a:pPr>
            <a:r>
              <a:rPr lang="en-US" altLang="en-US" sz="2600" dirty="0"/>
              <a:t>Simple features, like line features that represent streets, are not aware of one another until they are added to a network dataset and connectivity is established from vertices and links.</a:t>
            </a:r>
          </a:p>
          <a:p>
            <a:pPr>
              <a:buFont typeface="Courier New" panose="02070309020205020404" pitchFamily="49" charset="0"/>
              <a:buChar char="o"/>
            </a:pPr>
            <a:r>
              <a:rPr lang="en-US" altLang="en-US" sz="2600" dirty="0"/>
              <a:t>Network datasets determine connectivity and create connectivity rules from the ways that points, line endpoints, and vertices coincide geometrically.</a:t>
            </a:r>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Dataset Elements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11</a:t>
            </a:fld>
            <a:endParaRPr lang="en-US"/>
          </a:p>
        </p:txBody>
      </p:sp>
    </p:spTree>
    <p:extLst>
      <p:ext uri="{BB962C8B-B14F-4D97-AF65-F5344CB8AC3E}">
        <p14:creationId xmlns:p14="http://schemas.microsoft.com/office/powerpoint/2010/main" val="428911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Network connectivity</a:t>
            </a:r>
          </a:p>
          <a:p>
            <a:pPr lvl="1">
              <a:buFont typeface="Wingdings" panose="05000000000000000000" pitchFamily="2" charset="2"/>
              <a:buChar char="ü"/>
            </a:pPr>
            <a:r>
              <a:rPr lang="en-US" altLang="en-US" sz="1880" dirty="0"/>
              <a:t>Street network</a:t>
            </a:r>
          </a:p>
          <a:p>
            <a:pPr lvl="2">
              <a:buFont typeface="Arial" panose="020B0604020202020204" pitchFamily="34" charset="0"/>
              <a:buChar char="•"/>
            </a:pPr>
            <a:r>
              <a:rPr lang="en-US" altLang="en-US" sz="1520" dirty="0"/>
              <a:t>Barriers</a:t>
            </a:r>
          </a:p>
          <a:p>
            <a:pPr lvl="2">
              <a:buFont typeface="Arial" panose="020B0604020202020204" pitchFamily="34" charset="0"/>
              <a:buChar char="•"/>
            </a:pPr>
            <a:r>
              <a:rPr lang="en-US" altLang="en-US" sz="1520" dirty="0"/>
              <a:t>Bridge</a:t>
            </a:r>
          </a:p>
          <a:p>
            <a:pPr lvl="1">
              <a:buFont typeface="Wingdings" panose="05000000000000000000" pitchFamily="2" charset="2"/>
              <a:buChar char="ü"/>
            </a:pPr>
            <a:r>
              <a:rPr lang="en-US" altLang="en-US" sz="1880" dirty="0"/>
              <a:t>Pedestrian network</a:t>
            </a:r>
          </a:p>
          <a:p>
            <a:pPr lvl="2">
              <a:buFont typeface="Arial" panose="020B0604020202020204" pitchFamily="34" charset="0"/>
              <a:buChar char="•"/>
            </a:pPr>
            <a:r>
              <a:rPr lang="en-US" altLang="en-US" sz="1520" dirty="0"/>
              <a:t>Access restrictions</a:t>
            </a:r>
          </a:p>
          <a:p>
            <a:pPr lvl="1">
              <a:buFont typeface="Wingdings" panose="05000000000000000000" pitchFamily="2" charset="2"/>
              <a:buChar char="ü"/>
            </a:pPr>
            <a:r>
              <a:rPr lang="en-US" altLang="en-US" sz="1880" dirty="0"/>
              <a:t>Bus/train network</a:t>
            </a:r>
          </a:p>
          <a:p>
            <a:pPr lvl="2">
              <a:buFont typeface="Arial" panose="020B0604020202020204" pitchFamily="34" charset="0"/>
              <a:buChar char="•"/>
            </a:pPr>
            <a:r>
              <a:rPr lang="en-US" altLang="en-US" sz="1520" dirty="0"/>
              <a:t>Stops</a:t>
            </a:r>
          </a:p>
          <a:p>
            <a:pPr lvl="2">
              <a:buFont typeface="Arial" panose="020B0604020202020204" pitchFamily="34" charset="0"/>
              <a:buChar char="•"/>
            </a:pPr>
            <a:r>
              <a:rPr lang="en-US" altLang="en-US" sz="1520" dirty="0"/>
              <a:t>Route differs by day</a:t>
            </a:r>
          </a:p>
          <a:p>
            <a:pPr lvl="2">
              <a:buFont typeface="Arial" panose="020B0604020202020204" pitchFamily="34" charset="0"/>
              <a:buChar char="•"/>
            </a:pPr>
            <a:r>
              <a:rPr lang="en-US" altLang="en-US" sz="1520" dirty="0"/>
              <a:t>Pickup/ </a:t>
            </a:r>
            <a:r>
              <a:rPr lang="en-US" altLang="en-US" sz="1520" dirty="0" err="1"/>
              <a:t>dropoff</a:t>
            </a:r>
            <a:r>
              <a:rPr lang="en-US" altLang="en-US" sz="1520" dirty="0"/>
              <a:t> restrictions?</a:t>
            </a:r>
          </a:p>
          <a:p>
            <a:pPr lvl="2">
              <a:buFont typeface="Arial" panose="020B0604020202020204" pitchFamily="34" charset="0"/>
              <a:buChar char="•"/>
            </a:pPr>
            <a:endParaRPr lang="en-US" altLang="en-US" sz="1520" dirty="0"/>
          </a:p>
          <a:p>
            <a:pPr>
              <a:buFont typeface="Courier New" panose="02070309020205020404" pitchFamily="49" charset="0"/>
              <a:buChar char="o"/>
            </a:pPr>
            <a:endParaRPr lang="en-US" altLang="en-US" sz="2600" dirty="0"/>
          </a:p>
        </p:txBody>
      </p:sp>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Dataset Elements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12</a:t>
            </a:fld>
            <a:endParaRPr lang="en-US"/>
          </a:p>
        </p:txBody>
      </p:sp>
    </p:spTree>
    <p:extLst>
      <p:ext uri="{BB962C8B-B14F-4D97-AF65-F5344CB8AC3E}">
        <p14:creationId xmlns:p14="http://schemas.microsoft.com/office/powerpoint/2010/main" val="30844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240" dirty="0"/>
              <a:t>N</a:t>
            </a:r>
            <a:r>
              <a:rPr lang="en-US" altLang="zh-CN" sz="2240" dirty="0"/>
              <a:t>etwork elements have </a:t>
            </a:r>
            <a:r>
              <a:rPr lang="en-US" altLang="zh-CN" sz="2240" dirty="0">
                <a:solidFill>
                  <a:srgbClr val="7030A0"/>
                </a:solidFill>
              </a:rPr>
              <a:t>attributes</a:t>
            </a:r>
            <a:r>
              <a:rPr lang="en-US" altLang="zh-CN" sz="2240" dirty="0"/>
              <a:t> that control navigation over the network. Vital to analysis,  attributes are used to hold details and properties about your network dataset.</a:t>
            </a:r>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Dataset A</a:t>
            </a:r>
            <a:r>
              <a:rPr lang="en-US" altLang="zh-CN" sz="3200" dirty="0">
                <a:solidFill>
                  <a:srgbClr val="7030A0"/>
                </a:solidFill>
              </a:rPr>
              <a:t>ttributes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13</a:t>
            </a:fld>
            <a:endParaRPr lang="en-US"/>
          </a:p>
        </p:txBody>
      </p:sp>
      <p:pic>
        <p:nvPicPr>
          <p:cNvPr id="4" name="Picture 3" descr="Examples of attributes">
            <a:extLst>
              <a:ext uri="{FF2B5EF4-FFF2-40B4-BE49-F238E27FC236}">
                <a16:creationId xmlns:a16="http://schemas.microsoft.com/office/drawing/2014/main" id="{92718AAF-90F8-3471-694B-F1659E18CBBF}"/>
              </a:ext>
            </a:extLst>
          </p:cNvPr>
          <p:cNvPicPr>
            <a:picLocks noChangeAspect="1"/>
          </p:cNvPicPr>
          <p:nvPr/>
        </p:nvPicPr>
        <p:blipFill>
          <a:blip r:embed="rId3"/>
          <a:stretch>
            <a:fillRect/>
          </a:stretch>
        </p:blipFill>
        <p:spPr>
          <a:xfrm>
            <a:off x="1611410" y="2328652"/>
            <a:ext cx="5082980" cy="2438611"/>
          </a:xfrm>
          <a:prstGeom prst="rect">
            <a:avLst/>
          </a:prstGeom>
        </p:spPr>
      </p:pic>
      <p:sp>
        <p:nvSpPr>
          <p:cNvPr id="5" name="TextBox 4">
            <a:extLst>
              <a:ext uri="{FF2B5EF4-FFF2-40B4-BE49-F238E27FC236}">
                <a16:creationId xmlns:a16="http://schemas.microsoft.com/office/drawing/2014/main" id="{259776D5-484D-6D37-59A7-D3774E4E6592}"/>
              </a:ext>
            </a:extLst>
          </p:cNvPr>
          <p:cNvSpPr txBox="1"/>
          <p:nvPr/>
        </p:nvSpPr>
        <p:spPr>
          <a:xfrm>
            <a:off x="152400" y="4559643"/>
            <a:ext cx="1577546" cy="230832"/>
          </a:xfrm>
          <a:prstGeom prst="rect">
            <a:avLst/>
          </a:prstGeom>
          <a:noFill/>
        </p:spPr>
        <p:txBody>
          <a:bodyPr wrap="square" rtlCol="0">
            <a:spAutoFit/>
          </a:bodyPr>
          <a:lstStyle/>
          <a:p>
            <a:r>
              <a:rPr lang="en-US" sz="900" dirty="0">
                <a:solidFill>
                  <a:srgbClr val="7030A0"/>
                </a:solidFill>
              </a:rPr>
              <a:t>ESRI Academy</a:t>
            </a:r>
          </a:p>
        </p:txBody>
      </p:sp>
    </p:spTree>
    <p:extLst>
      <p:ext uri="{BB962C8B-B14F-4D97-AF65-F5344CB8AC3E}">
        <p14:creationId xmlns:p14="http://schemas.microsoft.com/office/powerpoint/2010/main" val="412235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Cost</a:t>
            </a:r>
          </a:p>
          <a:p>
            <a:pPr lvl="1">
              <a:buFont typeface="Wingdings" panose="05000000000000000000" pitchFamily="2" charset="2"/>
              <a:buChar char="ü"/>
            </a:pPr>
            <a:r>
              <a:rPr lang="en-US" altLang="zh-CN" sz="2400" dirty="0"/>
              <a:t>The value the network uses to measure how “expensive” it is to travel along an edge, such as </a:t>
            </a:r>
            <a:r>
              <a:rPr lang="en-US" altLang="zh-CN" sz="2400" b="1" dirty="0"/>
              <a:t>time, distance, or effort</a:t>
            </a:r>
            <a:r>
              <a:rPr lang="en-US" altLang="zh-CN" sz="2400" dirty="0"/>
              <a:t>.</a:t>
            </a:r>
          </a:p>
          <a:p>
            <a:pPr lvl="1">
              <a:buFont typeface="Wingdings" panose="05000000000000000000" pitchFamily="2" charset="2"/>
              <a:buChar char="ü"/>
            </a:pPr>
            <a:r>
              <a:rPr lang="en-US" altLang="zh-CN" sz="2400" dirty="0"/>
              <a:t>Network datasets must </a:t>
            </a:r>
            <a:r>
              <a:rPr lang="en-US" altLang="zh-CN" sz="2400" dirty="0">
                <a:solidFill>
                  <a:srgbClr val="7030A0"/>
                </a:solidFill>
              </a:rPr>
              <a:t>have at least one cost attribute</a:t>
            </a:r>
            <a:r>
              <a:rPr lang="en-US" altLang="zh-CN" sz="2400" dirty="0"/>
              <a:t>.  </a:t>
            </a:r>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Dataset A</a:t>
            </a:r>
            <a:r>
              <a:rPr lang="en-US" altLang="zh-CN" sz="3200" dirty="0">
                <a:solidFill>
                  <a:srgbClr val="7030A0"/>
                </a:solidFill>
              </a:rPr>
              <a:t>ttributes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14</a:t>
            </a:fld>
            <a:endParaRPr lang="en-US"/>
          </a:p>
        </p:txBody>
      </p:sp>
    </p:spTree>
    <p:extLst>
      <p:ext uri="{BB962C8B-B14F-4D97-AF65-F5344CB8AC3E}">
        <p14:creationId xmlns:p14="http://schemas.microsoft.com/office/powerpoint/2010/main" val="121111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802FC8-2953-4883-07FC-4A227E0FB333}"/>
              </a:ext>
            </a:extLst>
          </p:cNvPr>
          <p:cNvSpPr>
            <a:spLocks noGrp="1"/>
          </p:cNvSpPr>
          <p:nvPr>
            <p:ph idx="1"/>
          </p:nvPr>
        </p:nvSpPr>
        <p:spPr>
          <a:xfrm>
            <a:off x="380999" y="1521360"/>
            <a:ext cx="7406640" cy="2883760"/>
          </a:xfrm>
        </p:spPr>
        <p:txBody>
          <a:bodyPr>
            <a:normAutofit/>
          </a:bodyPr>
          <a:lstStyle/>
          <a:p>
            <a:pPr marL="457200" indent="-457200">
              <a:buFont typeface="+mj-lt"/>
              <a:buAutoNum type="arabicPeriod"/>
            </a:pPr>
            <a:r>
              <a:rPr lang="en-US" altLang="zh-CN" sz="2000" dirty="0"/>
              <a:t>I need to take 10 minutes to get to UCA.</a:t>
            </a:r>
          </a:p>
          <a:p>
            <a:pPr marL="457200" indent="-457200">
              <a:buFont typeface="+mj-lt"/>
              <a:buAutoNum type="arabicPeriod"/>
            </a:pPr>
            <a:endParaRPr lang="en-US" altLang="zh-CN" sz="2000" dirty="0"/>
          </a:p>
          <a:p>
            <a:pPr marL="457200" indent="-457200">
              <a:buFont typeface="+mj-lt"/>
              <a:buAutoNum type="arabicPeriod"/>
            </a:pPr>
            <a:r>
              <a:rPr lang="en-US" altLang="zh-CN" sz="2000" dirty="0"/>
              <a:t>I want to walk to a nearby café and choose the shortest path, not the fastest.</a:t>
            </a:r>
          </a:p>
          <a:p>
            <a:pPr marL="457200" indent="-457200">
              <a:buFont typeface="+mj-lt"/>
              <a:buAutoNum type="arabicPeriod"/>
            </a:pPr>
            <a:endParaRPr lang="en-US" altLang="zh-CN" sz="2000" dirty="0"/>
          </a:p>
          <a:p>
            <a:pPr marL="457200" indent="-457200">
              <a:buFont typeface="+mj-lt"/>
              <a:buAutoNum type="arabicPeriod"/>
            </a:pPr>
            <a:r>
              <a:rPr lang="en-US" altLang="zh-CN" sz="2000" dirty="0"/>
              <a:t>An emergency vehicle wants to avoid roads with many traffic lights or sharp turns.</a:t>
            </a:r>
          </a:p>
          <a:p>
            <a:pPr marL="457200" indent="-457200">
              <a:buFont typeface="+mj-lt"/>
              <a:buAutoNum type="arabicPeriod"/>
            </a:pPr>
            <a:endParaRPr lang="zh-CN" altLang="en-US" sz="2000" dirty="0"/>
          </a:p>
        </p:txBody>
      </p:sp>
      <p:sp>
        <p:nvSpPr>
          <p:cNvPr id="4" name="Slide Number Placeholder 3">
            <a:extLst>
              <a:ext uri="{FF2B5EF4-FFF2-40B4-BE49-F238E27FC236}">
                <a16:creationId xmlns:a16="http://schemas.microsoft.com/office/drawing/2014/main" id="{DBB22C47-74E0-BD5B-3B4B-FA8D8C835C68}"/>
              </a:ext>
            </a:extLst>
          </p:cNvPr>
          <p:cNvSpPr>
            <a:spLocks noGrp="1"/>
          </p:cNvSpPr>
          <p:nvPr>
            <p:ph type="sldNum" sz="quarter" idx="12"/>
          </p:nvPr>
        </p:nvSpPr>
        <p:spPr/>
        <p:txBody>
          <a:bodyPr/>
          <a:lstStyle/>
          <a:p>
            <a:fld id="{127DDC20-79C9-9647-820E-6D40A3D210C3}" type="slidenum">
              <a:rPr lang="en-US" smtClean="0"/>
              <a:pPr/>
              <a:t>15</a:t>
            </a:fld>
            <a:endParaRPr lang="en-US"/>
          </a:p>
        </p:txBody>
      </p:sp>
      <p:sp>
        <p:nvSpPr>
          <p:cNvPr id="6" name="TextBox 5">
            <a:extLst>
              <a:ext uri="{FF2B5EF4-FFF2-40B4-BE49-F238E27FC236}">
                <a16:creationId xmlns:a16="http://schemas.microsoft.com/office/drawing/2014/main" id="{88B77ADC-0AFA-E3C0-037B-C571E1DB8A50}"/>
              </a:ext>
            </a:extLst>
          </p:cNvPr>
          <p:cNvSpPr txBox="1"/>
          <p:nvPr/>
        </p:nvSpPr>
        <p:spPr>
          <a:xfrm>
            <a:off x="380999" y="376236"/>
            <a:ext cx="6824133" cy="461665"/>
          </a:xfrm>
          <a:prstGeom prst="rect">
            <a:avLst/>
          </a:prstGeom>
          <a:noFill/>
        </p:spPr>
        <p:txBody>
          <a:bodyPr wrap="square">
            <a:spAutoFit/>
          </a:bodyPr>
          <a:lstStyle/>
          <a:p>
            <a:pPr defTabSz="411480">
              <a:spcBef>
                <a:spcPct val="20000"/>
              </a:spcBef>
            </a:pPr>
            <a:r>
              <a:rPr lang="en-US" altLang="zh-CN" sz="2400" dirty="0"/>
              <a:t>What is the cost type in the following scenario?</a:t>
            </a:r>
            <a:endParaRPr lang="zh-CN" altLang="en-US" sz="2400" dirty="0"/>
          </a:p>
        </p:txBody>
      </p:sp>
      <p:sp>
        <p:nvSpPr>
          <p:cNvPr id="8" name="TextBox 7">
            <a:extLst>
              <a:ext uri="{FF2B5EF4-FFF2-40B4-BE49-F238E27FC236}">
                <a16:creationId xmlns:a16="http://schemas.microsoft.com/office/drawing/2014/main" id="{58855015-10D8-5896-1D44-0AE00C9DCE75}"/>
              </a:ext>
            </a:extLst>
          </p:cNvPr>
          <p:cNvSpPr txBox="1"/>
          <p:nvPr/>
        </p:nvSpPr>
        <p:spPr>
          <a:xfrm>
            <a:off x="6570134" y="961498"/>
            <a:ext cx="719666" cy="461665"/>
          </a:xfrm>
          <a:prstGeom prst="rect">
            <a:avLst/>
          </a:prstGeom>
          <a:noFill/>
        </p:spPr>
        <p:txBody>
          <a:bodyPr wrap="square">
            <a:spAutoFit/>
          </a:bodyPr>
          <a:lstStyle/>
          <a:p>
            <a:r>
              <a:rPr lang="zh-CN" altLang="en-US" sz="2400" dirty="0"/>
              <a:t>🤔</a:t>
            </a:r>
          </a:p>
        </p:txBody>
      </p:sp>
    </p:spTree>
    <p:extLst>
      <p:ext uri="{BB962C8B-B14F-4D97-AF65-F5344CB8AC3E}">
        <p14:creationId xmlns:p14="http://schemas.microsoft.com/office/powerpoint/2010/main" val="2004586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0" y="984588"/>
            <a:ext cx="8000999" cy="137761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zh-CN" sz="2000" dirty="0"/>
              <a:t>Network dataset elements are created from source features such as road feature classes. </a:t>
            </a:r>
          </a:p>
          <a:p>
            <a:pPr>
              <a:buFont typeface="Courier New" panose="02070309020205020404" pitchFamily="49" charset="0"/>
              <a:buChar char="o"/>
            </a:pPr>
            <a:r>
              <a:rPr lang="en-US" altLang="zh-CN" sz="2000" dirty="0"/>
              <a:t>The geometry of the source features defines how network elements connect, allowing the network dataset to be used for analysis.</a:t>
            </a:r>
            <a:endParaRPr lang="en-US" altLang="en-US" sz="2000" dirty="0"/>
          </a:p>
        </p:txBody>
      </p:sp>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Dataset Elements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16</a:t>
            </a:fld>
            <a:endParaRPr lang="en-US"/>
          </a:p>
        </p:txBody>
      </p:sp>
      <p:pic>
        <p:nvPicPr>
          <p:cNvPr id="10" name="Picture 9">
            <a:extLst>
              <a:ext uri="{FF2B5EF4-FFF2-40B4-BE49-F238E27FC236}">
                <a16:creationId xmlns:a16="http://schemas.microsoft.com/office/drawing/2014/main" id="{DE708714-4D72-396A-FF0B-1AC026728D60}"/>
              </a:ext>
            </a:extLst>
          </p:cNvPr>
          <p:cNvPicPr>
            <a:picLocks noChangeAspect="1"/>
          </p:cNvPicPr>
          <p:nvPr/>
        </p:nvPicPr>
        <p:blipFill>
          <a:blip r:embed="rId3"/>
          <a:stretch>
            <a:fillRect/>
          </a:stretch>
        </p:blipFill>
        <p:spPr>
          <a:xfrm>
            <a:off x="435596" y="2606933"/>
            <a:ext cx="2747629" cy="2434174"/>
          </a:xfrm>
          <a:prstGeom prst="rect">
            <a:avLst/>
          </a:prstGeom>
        </p:spPr>
      </p:pic>
      <p:pic>
        <p:nvPicPr>
          <p:cNvPr id="12" name="Picture 11">
            <a:extLst>
              <a:ext uri="{FF2B5EF4-FFF2-40B4-BE49-F238E27FC236}">
                <a16:creationId xmlns:a16="http://schemas.microsoft.com/office/drawing/2014/main" id="{8522DA6A-49DE-347A-6489-C5B63B3E89D7}"/>
              </a:ext>
            </a:extLst>
          </p:cNvPr>
          <p:cNvPicPr>
            <a:picLocks noChangeAspect="1"/>
          </p:cNvPicPr>
          <p:nvPr/>
        </p:nvPicPr>
        <p:blipFill>
          <a:blip r:embed="rId4"/>
          <a:stretch>
            <a:fillRect/>
          </a:stretch>
        </p:blipFill>
        <p:spPr>
          <a:xfrm>
            <a:off x="4632583" y="2606933"/>
            <a:ext cx="2903125" cy="2401515"/>
          </a:xfrm>
          <a:prstGeom prst="rect">
            <a:avLst/>
          </a:prstGeom>
        </p:spPr>
      </p:pic>
      <p:sp>
        <p:nvSpPr>
          <p:cNvPr id="13" name="TextBox 12">
            <a:extLst>
              <a:ext uri="{FF2B5EF4-FFF2-40B4-BE49-F238E27FC236}">
                <a16:creationId xmlns:a16="http://schemas.microsoft.com/office/drawing/2014/main" id="{049B2542-3109-C3B5-A86A-2C3C761730C8}"/>
              </a:ext>
            </a:extLst>
          </p:cNvPr>
          <p:cNvSpPr txBox="1"/>
          <p:nvPr/>
        </p:nvSpPr>
        <p:spPr>
          <a:xfrm>
            <a:off x="883033" y="2237601"/>
            <a:ext cx="2127580" cy="369332"/>
          </a:xfrm>
          <a:prstGeom prst="rect">
            <a:avLst/>
          </a:prstGeom>
          <a:noFill/>
        </p:spPr>
        <p:txBody>
          <a:bodyPr wrap="square" rtlCol="0">
            <a:spAutoFit/>
          </a:bodyPr>
          <a:lstStyle/>
          <a:p>
            <a:r>
              <a:rPr lang="en-US" altLang="zh-CN" dirty="0"/>
              <a:t>Road feature class </a:t>
            </a:r>
            <a:endParaRPr lang="zh-CN" altLang="en-US" dirty="0"/>
          </a:p>
        </p:txBody>
      </p:sp>
      <p:sp>
        <p:nvSpPr>
          <p:cNvPr id="14" name="TextBox 13">
            <a:extLst>
              <a:ext uri="{FF2B5EF4-FFF2-40B4-BE49-F238E27FC236}">
                <a16:creationId xmlns:a16="http://schemas.microsoft.com/office/drawing/2014/main" id="{0E1B9FE3-6B68-0F93-B2C3-64FE0941F7B7}"/>
              </a:ext>
            </a:extLst>
          </p:cNvPr>
          <p:cNvSpPr txBox="1"/>
          <p:nvPr/>
        </p:nvSpPr>
        <p:spPr>
          <a:xfrm>
            <a:off x="5179914" y="2273564"/>
            <a:ext cx="2127580" cy="369332"/>
          </a:xfrm>
          <a:prstGeom prst="rect">
            <a:avLst/>
          </a:prstGeom>
          <a:noFill/>
        </p:spPr>
        <p:txBody>
          <a:bodyPr wrap="square" rtlCol="0">
            <a:spAutoFit/>
          </a:bodyPr>
          <a:lstStyle/>
          <a:p>
            <a:r>
              <a:rPr lang="en-US" altLang="zh-CN" dirty="0"/>
              <a:t>Road network</a:t>
            </a:r>
            <a:endParaRPr lang="zh-CN" altLang="en-US" dirty="0"/>
          </a:p>
        </p:txBody>
      </p:sp>
      <p:sp>
        <p:nvSpPr>
          <p:cNvPr id="15" name="Arrow: Right 14">
            <a:extLst>
              <a:ext uri="{FF2B5EF4-FFF2-40B4-BE49-F238E27FC236}">
                <a16:creationId xmlns:a16="http://schemas.microsoft.com/office/drawing/2014/main" id="{1D3CAE98-0E14-C69B-BA47-191D1007D58C}"/>
              </a:ext>
            </a:extLst>
          </p:cNvPr>
          <p:cNvSpPr/>
          <p:nvPr/>
        </p:nvSpPr>
        <p:spPr>
          <a:xfrm>
            <a:off x="3530600" y="3437467"/>
            <a:ext cx="687502" cy="533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0823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Cost</a:t>
            </a:r>
          </a:p>
          <a:p>
            <a:pPr lvl="1">
              <a:buFont typeface="Wingdings" panose="05000000000000000000" pitchFamily="2" charset="2"/>
              <a:buChar char="ü"/>
            </a:pPr>
            <a:r>
              <a:rPr lang="en-US" altLang="zh-CN" sz="2440" dirty="0"/>
              <a:t>Minimization of a cost</a:t>
            </a:r>
          </a:p>
          <a:p>
            <a:pPr lvl="1">
              <a:buFont typeface="Wingdings" panose="05000000000000000000" pitchFamily="2" charset="2"/>
              <a:buChar char="ü"/>
            </a:pPr>
            <a:r>
              <a:rPr lang="en-US" altLang="zh-CN" sz="2440" dirty="0"/>
              <a:t>Find the best route (e.g., fastest route or shortest route)</a:t>
            </a:r>
          </a:p>
          <a:p>
            <a:pPr lvl="1">
              <a:buFont typeface="Wingdings" panose="05000000000000000000" pitchFamily="2" charset="2"/>
              <a:buChar char="ü"/>
            </a:pPr>
            <a:endParaRPr lang="en-US" altLang="zh-CN" sz="2440" dirty="0"/>
          </a:p>
          <a:p>
            <a:pPr>
              <a:buFont typeface="Courier New" panose="02070309020205020404" pitchFamily="49" charset="0"/>
              <a:buChar char="o"/>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Dataset A</a:t>
            </a:r>
            <a:r>
              <a:rPr lang="en-US" altLang="zh-CN" sz="3200" dirty="0">
                <a:solidFill>
                  <a:srgbClr val="7030A0"/>
                </a:solidFill>
              </a:rPr>
              <a:t>ttributes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17</a:t>
            </a:fld>
            <a:endParaRPr lang="en-US"/>
          </a:p>
        </p:txBody>
      </p:sp>
      <p:sp>
        <p:nvSpPr>
          <p:cNvPr id="3" name="TextBox 2">
            <a:extLst>
              <a:ext uri="{FF2B5EF4-FFF2-40B4-BE49-F238E27FC236}">
                <a16:creationId xmlns:a16="http://schemas.microsoft.com/office/drawing/2014/main" id="{22018721-5891-3F9C-5CD3-674B2AF135F2}"/>
              </a:ext>
            </a:extLst>
          </p:cNvPr>
          <p:cNvSpPr txBox="1"/>
          <p:nvPr/>
        </p:nvSpPr>
        <p:spPr>
          <a:xfrm>
            <a:off x="152400" y="4559643"/>
            <a:ext cx="1577546" cy="230832"/>
          </a:xfrm>
          <a:prstGeom prst="rect">
            <a:avLst/>
          </a:prstGeom>
          <a:noFill/>
        </p:spPr>
        <p:txBody>
          <a:bodyPr wrap="square" rtlCol="0">
            <a:spAutoFit/>
          </a:bodyPr>
          <a:lstStyle/>
          <a:p>
            <a:r>
              <a:rPr lang="en-US" sz="900" dirty="0">
                <a:solidFill>
                  <a:srgbClr val="7030A0"/>
                </a:solidFill>
              </a:rPr>
              <a:t>ArcGIS Pro</a:t>
            </a:r>
          </a:p>
        </p:txBody>
      </p:sp>
      <p:pic>
        <p:nvPicPr>
          <p:cNvPr id="5" name="Picture 4">
            <a:extLst>
              <a:ext uri="{FF2B5EF4-FFF2-40B4-BE49-F238E27FC236}">
                <a16:creationId xmlns:a16="http://schemas.microsoft.com/office/drawing/2014/main" id="{125BF7E9-4D2D-EC88-59E8-6F097A3D30E1}"/>
              </a:ext>
            </a:extLst>
          </p:cNvPr>
          <p:cNvPicPr>
            <a:picLocks noChangeAspect="1"/>
          </p:cNvPicPr>
          <p:nvPr/>
        </p:nvPicPr>
        <p:blipFill>
          <a:blip r:embed="rId3"/>
          <a:stretch>
            <a:fillRect/>
          </a:stretch>
        </p:blipFill>
        <p:spPr>
          <a:xfrm>
            <a:off x="302741" y="2870879"/>
            <a:ext cx="7281334" cy="2107755"/>
          </a:xfrm>
          <a:prstGeom prst="rect">
            <a:avLst/>
          </a:prstGeom>
        </p:spPr>
      </p:pic>
    </p:spTree>
    <p:extLst>
      <p:ext uri="{BB962C8B-B14F-4D97-AF65-F5344CB8AC3E}">
        <p14:creationId xmlns:p14="http://schemas.microsoft.com/office/powerpoint/2010/main" val="127252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Descriptor</a:t>
            </a:r>
          </a:p>
          <a:p>
            <a:pPr lvl="1">
              <a:buFont typeface="Wingdings" panose="05000000000000000000" pitchFamily="2" charset="2"/>
              <a:buChar char="ü"/>
            </a:pPr>
            <a:r>
              <a:rPr lang="en-US" altLang="zh-CN" sz="2440" dirty="0"/>
              <a:t>Descriptors contain general information, often referenced by one of the other three attribute types, to calculate their values</a:t>
            </a:r>
          </a:p>
          <a:p>
            <a:pPr lvl="1">
              <a:buFont typeface="Wingdings" panose="05000000000000000000" pitchFamily="2" charset="2"/>
              <a:buChar char="ü"/>
            </a:pPr>
            <a:r>
              <a:rPr lang="en-US" altLang="zh-CN" sz="2440" dirty="0"/>
              <a:t>Unlike costs, descriptors are not apportioned. This means that the value does not depend on the length of the edge element.</a:t>
            </a:r>
          </a:p>
          <a:p>
            <a:pPr lvl="1">
              <a:buFont typeface="Wingdings" panose="05000000000000000000" pitchFamily="2" charset="2"/>
              <a:buChar char="ü"/>
            </a:pPr>
            <a:r>
              <a:rPr lang="en-US" altLang="zh-CN" sz="2440" dirty="0"/>
              <a:t>Example: Number of lanes, speed limit</a:t>
            </a:r>
          </a:p>
          <a:p>
            <a:pPr lvl="1">
              <a:buFont typeface="Wingdings" panose="05000000000000000000" pitchFamily="2" charset="2"/>
              <a:buChar char="ü"/>
            </a:pPr>
            <a:endParaRPr lang="en-US" altLang="zh-CN" sz="2440" dirty="0"/>
          </a:p>
          <a:p>
            <a:pPr>
              <a:buFont typeface="Courier New" panose="02070309020205020404" pitchFamily="49" charset="0"/>
              <a:buChar char="o"/>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Dataset A</a:t>
            </a:r>
            <a:r>
              <a:rPr lang="en-US" altLang="zh-CN" sz="3200" dirty="0">
                <a:solidFill>
                  <a:srgbClr val="7030A0"/>
                </a:solidFill>
              </a:rPr>
              <a:t>ttributes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18</a:t>
            </a:fld>
            <a:endParaRPr lang="en-US"/>
          </a:p>
        </p:txBody>
      </p:sp>
    </p:spTree>
    <p:extLst>
      <p:ext uri="{BB962C8B-B14F-4D97-AF65-F5344CB8AC3E}">
        <p14:creationId xmlns:p14="http://schemas.microsoft.com/office/powerpoint/2010/main" val="280145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Descriptor</a:t>
            </a:r>
          </a:p>
          <a:p>
            <a:pPr lvl="1">
              <a:buFont typeface="Wingdings" panose="05000000000000000000" pitchFamily="2" charset="2"/>
              <a:buChar char="ü"/>
            </a:pPr>
            <a:endParaRPr lang="en-US" altLang="zh-CN" sz="2440" dirty="0"/>
          </a:p>
          <a:p>
            <a:pPr>
              <a:buFont typeface="Courier New" panose="02070309020205020404" pitchFamily="49" charset="0"/>
              <a:buChar char="o"/>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Dataset A</a:t>
            </a:r>
            <a:r>
              <a:rPr lang="en-US" altLang="zh-CN" sz="3200" dirty="0">
                <a:solidFill>
                  <a:srgbClr val="7030A0"/>
                </a:solidFill>
              </a:rPr>
              <a:t>ttributes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19</a:t>
            </a:fld>
            <a:endParaRPr lang="en-US"/>
          </a:p>
        </p:txBody>
      </p:sp>
      <p:sp>
        <p:nvSpPr>
          <p:cNvPr id="3" name="TextBox 2">
            <a:extLst>
              <a:ext uri="{FF2B5EF4-FFF2-40B4-BE49-F238E27FC236}">
                <a16:creationId xmlns:a16="http://schemas.microsoft.com/office/drawing/2014/main" id="{22018721-5891-3F9C-5CD3-674B2AF135F2}"/>
              </a:ext>
            </a:extLst>
          </p:cNvPr>
          <p:cNvSpPr txBox="1"/>
          <p:nvPr/>
        </p:nvSpPr>
        <p:spPr>
          <a:xfrm>
            <a:off x="152400" y="4559643"/>
            <a:ext cx="1577546" cy="230832"/>
          </a:xfrm>
          <a:prstGeom prst="rect">
            <a:avLst/>
          </a:prstGeom>
          <a:noFill/>
        </p:spPr>
        <p:txBody>
          <a:bodyPr wrap="square" rtlCol="0">
            <a:spAutoFit/>
          </a:bodyPr>
          <a:lstStyle/>
          <a:p>
            <a:r>
              <a:rPr lang="en-US" sz="900" dirty="0">
                <a:solidFill>
                  <a:srgbClr val="7030A0"/>
                </a:solidFill>
              </a:rPr>
              <a:t>ArcGIS Pro</a:t>
            </a:r>
          </a:p>
        </p:txBody>
      </p:sp>
      <p:pic>
        <p:nvPicPr>
          <p:cNvPr id="3074" name="Picture 2" descr="Descriptor tab">
            <a:extLst>
              <a:ext uri="{FF2B5EF4-FFF2-40B4-BE49-F238E27FC236}">
                <a16:creationId xmlns:a16="http://schemas.microsoft.com/office/drawing/2014/main" id="{2BAE34C3-C17A-2C70-47D1-336A8FAF3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882" y="1078891"/>
            <a:ext cx="4610647" cy="3837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69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fontScale="92500" lnSpcReduction="10000"/>
          </a:bodyPr>
          <a:lstStyle/>
          <a:p>
            <a:pPr>
              <a:buFont typeface="Courier New" panose="02070309020205020404" pitchFamily="49" charset="0"/>
              <a:buChar char="o"/>
            </a:pPr>
            <a:r>
              <a:rPr lang="en-US" altLang="en-US" sz="2600" dirty="0"/>
              <a:t>What is network?</a:t>
            </a:r>
          </a:p>
          <a:p>
            <a:pPr>
              <a:buFont typeface="Courier New" panose="02070309020205020404" pitchFamily="49" charset="0"/>
              <a:buChar char="o"/>
            </a:pPr>
            <a:r>
              <a:rPr lang="en-US" altLang="en-US" sz="2600" dirty="0"/>
              <a:t>Network dataset elements</a:t>
            </a:r>
          </a:p>
          <a:p>
            <a:pPr lvl="1">
              <a:buFont typeface="Wingdings" panose="05000000000000000000" pitchFamily="2" charset="2"/>
              <a:buChar char="ü"/>
            </a:pPr>
            <a:r>
              <a:rPr lang="en-US" altLang="en-US" sz="2240" dirty="0"/>
              <a:t>Attribute</a:t>
            </a:r>
          </a:p>
          <a:p>
            <a:pPr lvl="1">
              <a:buFont typeface="Wingdings" panose="05000000000000000000" pitchFamily="2" charset="2"/>
              <a:buChar char="ü"/>
            </a:pPr>
            <a:r>
              <a:rPr lang="en-US" altLang="en-US" sz="2300" dirty="0"/>
              <a:t>Evaluator</a:t>
            </a:r>
          </a:p>
          <a:p>
            <a:pPr>
              <a:buFont typeface="Courier New" panose="02070309020205020404" pitchFamily="49" charset="0"/>
              <a:buChar char="o"/>
            </a:pPr>
            <a:r>
              <a:rPr lang="en-US" altLang="en-US" sz="2600" dirty="0"/>
              <a:t>Network application</a:t>
            </a:r>
          </a:p>
          <a:p>
            <a:pPr lvl="1">
              <a:buFont typeface="Wingdings" panose="05000000000000000000" pitchFamily="2" charset="2"/>
              <a:buChar char="ü"/>
            </a:pPr>
            <a:r>
              <a:rPr lang="en-US" sz="2300" dirty="0"/>
              <a:t>Best route</a:t>
            </a:r>
          </a:p>
          <a:p>
            <a:pPr lvl="1">
              <a:buFont typeface="Wingdings" panose="05000000000000000000" pitchFamily="2" charset="2"/>
              <a:buChar char="ü"/>
            </a:pPr>
            <a:r>
              <a:rPr lang="en-US" altLang="en-US" sz="2300" dirty="0"/>
              <a:t>Closest facility</a:t>
            </a:r>
          </a:p>
          <a:p>
            <a:pPr lvl="1">
              <a:buFont typeface="Wingdings" panose="05000000000000000000" pitchFamily="2" charset="2"/>
              <a:buChar char="ü"/>
            </a:pPr>
            <a:r>
              <a:rPr lang="en-US" altLang="en-US" sz="2300" dirty="0"/>
              <a:t>Service areas</a:t>
            </a:r>
          </a:p>
          <a:p>
            <a:pPr lvl="1">
              <a:buFont typeface="Wingdings" panose="05000000000000000000" pitchFamily="2" charset="2"/>
              <a:buChar char="ü"/>
            </a:pPr>
            <a:r>
              <a:rPr lang="en-US" altLang="en-US" sz="2300" dirty="0"/>
              <a:t>Location-allocation</a:t>
            </a:r>
          </a:p>
          <a:p>
            <a:pPr lvl="1">
              <a:buFont typeface="Wingdings" panose="05000000000000000000" pitchFamily="2" charset="2"/>
              <a:buChar char="ü"/>
            </a:pPr>
            <a:r>
              <a:rPr lang="en-US" altLang="en-US" sz="2300" dirty="0"/>
              <a:t>Origin-destination matrix</a:t>
            </a:r>
          </a:p>
          <a:p>
            <a:pPr marL="411480" lvl="1" indent="0">
              <a:buNone/>
            </a:pPr>
            <a:endParaRPr lang="en-US" altLang="en-US" sz="2300" dirty="0"/>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Overview</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a:t>
            </a:fld>
            <a:endParaRPr lang="en-US"/>
          </a:p>
        </p:txBody>
      </p:sp>
    </p:spTree>
    <p:extLst>
      <p:ext uri="{BB962C8B-B14F-4D97-AF65-F5344CB8AC3E}">
        <p14:creationId xmlns:p14="http://schemas.microsoft.com/office/powerpoint/2010/main" val="1753796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lnSpcReduction="10000"/>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Restriction</a:t>
            </a:r>
          </a:p>
          <a:p>
            <a:pPr lvl="1">
              <a:buFont typeface="Wingdings" panose="05000000000000000000" pitchFamily="2" charset="2"/>
              <a:buChar char="ü"/>
            </a:pPr>
            <a:r>
              <a:rPr lang="en-US" sz="2440" dirty="0"/>
              <a:t>Traversing roads with certain characteristics is </a:t>
            </a:r>
            <a:r>
              <a:rPr lang="en-US" sz="2440" dirty="0">
                <a:solidFill>
                  <a:srgbClr val="7030A0"/>
                </a:solidFill>
              </a:rPr>
              <a:t>prohibited entirely</a:t>
            </a:r>
            <a:r>
              <a:rPr lang="en-US" sz="2440" dirty="0"/>
              <a:t>, </a:t>
            </a:r>
            <a:r>
              <a:rPr lang="en-US" sz="2440" dirty="0">
                <a:solidFill>
                  <a:srgbClr val="7030A0"/>
                </a:solidFill>
              </a:rPr>
              <a:t>avoided</a:t>
            </a:r>
            <a:r>
              <a:rPr lang="en-US" sz="2440" dirty="0"/>
              <a:t>, or </a:t>
            </a:r>
            <a:r>
              <a:rPr lang="en-US" sz="2440" dirty="0">
                <a:solidFill>
                  <a:srgbClr val="7030A0"/>
                </a:solidFill>
              </a:rPr>
              <a:t>even preferred</a:t>
            </a:r>
            <a:endParaRPr lang="en-US" altLang="zh-CN" sz="2440" dirty="0">
              <a:solidFill>
                <a:srgbClr val="7030A0"/>
              </a:solidFill>
            </a:endParaRPr>
          </a:p>
          <a:p>
            <a:pPr lvl="1">
              <a:buFont typeface="Wingdings" panose="05000000000000000000" pitchFamily="2" charset="2"/>
              <a:buChar char="ü"/>
            </a:pPr>
            <a:r>
              <a:rPr lang="en-US" altLang="zh-CN" sz="2440" dirty="0"/>
              <a:t>The most common use of a restriction is to prohibit traversal that prohibits traversing certain edges in certain directions.</a:t>
            </a:r>
          </a:p>
          <a:p>
            <a:pPr lvl="1">
              <a:buFont typeface="Wingdings" panose="05000000000000000000" pitchFamily="2" charset="2"/>
              <a:buChar char="ü"/>
            </a:pPr>
            <a:r>
              <a:rPr lang="en-US" altLang="zh-CN" sz="2440" dirty="0"/>
              <a:t>A restriction attribute is either on or off, that is restricted or traversable.</a:t>
            </a:r>
          </a:p>
          <a:p>
            <a:pPr lvl="1">
              <a:buFont typeface="Wingdings" panose="05000000000000000000" pitchFamily="2" charset="2"/>
              <a:buChar char="ü"/>
            </a:pPr>
            <a:r>
              <a:rPr lang="en-US" altLang="zh-CN" sz="2440" dirty="0"/>
              <a:t>Example: One-way street, road construction, closures, travel restrictions.</a:t>
            </a:r>
          </a:p>
          <a:p>
            <a:pPr lvl="1">
              <a:buFont typeface="Wingdings" panose="05000000000000000000" pitchFamily="2" charset="2"/>
              <a:buChar char="ü"/>
            </a:pPr>
            <a:endParaRPr lang="en-US" altLang="zh-CN" sz="2440" dirty="0"/>
          </a:p>
          <a:p>
            <a:pPr>
              <a:buFont typeface="Courier New" panose="02070309020205020404" pitchFamily="49" charset="0"/>
              <a:buChar char="o"/>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Dataset A</a:t>
            </a:r>
            <a:r>
              <a:rPr lang="en-US" altLang="zh-CN" sz="3200" dirty="0">
                <a:solidFill>
                  <a:srgbClr val="7030A0"/>
                </a:solidFill>
              </a:rPr>
              <a:t>ttributes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20</a:t>
            </a:fld>
            <a:endParaRPr lang="en-US"/>
          </a:p>
        </p:txBody>
      </p:sp>
    </p:spTree>
    <p:extLst>
      <p:ext uri="{BB962C8B-B14F-4D97-AF65-F5344CB8AC3E}">
        <p14:creationId xmlns:p14="http://schemas.microsoft.com/office/powerpoint/2010/main" val="45874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Restriction</a:t>
            </a:r>
          </a:p>
          <a:p>
            <a:pPr>
              <a:buFont typeface="Courier New" panose="02070309020205020404" pitchFamily="49" charset="0"/>
              <a:buChar char="o"/>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Dataset A</a:t>
            </a:r>
            <a:r>
              <a:rPr lang="en-US" altLang="zh-CN" sz="3200" dirty="0">
                <a:solidFill>
                  <a:srgbClr val="7030A0"/>
                </a:solidFill>
              </a:rPr>
              <a:t>ttributes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21</a:t>
            </a:fld>
            <a:endParaRPr lang="en-US"/>
          </a:p>
        </p:txBody>
      </p:sp>
      <p:sp>
        <p:nvSpPr>
          <p:cNvPr id="3" name="TextBox 2">
            <a:extLst>
              <a:ext uri="{FF2B5EF4-FFF2-40B4-BE49-F238E27FC236}">
                <a16:creationId xmlns:a16="http://schemas.microsoft.com/office/drawing/2014/main" id="{22018721-5891-3F9C-5CD3-674B2AF135F2}"/>
              </a:ext>
            </a:extLst>
          </p:cNvPr>
          <p:cNvSpPr txBox="1"/>
          <p:nvPr/>
        </p:nvSpPr>
        <p:spPr>
          <a:xfrm>
            <a:off x="152400" y="4559643"/>
            <a:ext cx="1577546" cy="230832"/>
          </a:xfrm>
          <a:prstGeom prst="rect">
            <a:avLst/>
          </a:prstGeom>
          <a:noFill/>
        </p:spPr>
        <p:txBody>
          <a:bodyPr wrap="square" rtlCol="0">
            <a:spAutoFit/>
          </a:bodyPr>
          <a:lstStyle/>
          <a:p>
            <a:r>
              <a:rPr lang="en-US" sz="900" dirty="0">
                <a:solidFill>
                  <a:srgbClr val="7030A0"/>
                </a:solidFill>
              </a:rPr>
              <a:t>ArcGIS Pro</a:t>
            </a:r>
          </a:p>
        </p:txBody>
      </p:sp>
      <p:pic>
        <p:nvPicPr>
          <p:cNvPr id="5122" name="Picture 2" descr="Restrictions tab">
            <a:extLst>
              <a:ext uri="{FF2B5EF4-FFF2-40B4-BE49-F238E27FC236}">
                <a16:creationId xmlns:a16="http://schemas.microsoft.com/office/drawing/2014/main" id="{1E7DCED9-1346-F192-74DB-561DD242A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731" y="1007383"/>
            <a:ext cx="4872354" cy="405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35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Hierarchy</a:t>
            </a:r>
          </a:p>
          <a:p>
            <a:pPr lvl="1">
              <a:buFont typeface="Wingdings" panose="05000000000000000000" pitchFamily="2" charset="2"/>
              <a:buChar char="ü"/>
            </a:pPr>
            <a:r>
              <a:rPr lang="en-US" altLang="zh-CN" sz="2440" dirty="0"/>
              <a:t>Hierarchy differentiates among road types to help network analysis, and it allows a network dataset to assign priority. </a:t>
            </a:r>
          </a:p>
          <a:p>
            <a:pPr lvl="1">
              <a:buFont typeface="Wingdings" panose="05000000000000000000" pitchFamily="2" charset="2"/>
              <a:buChar char="ü"/>
            </a:pPr>
            <a:r>
              <a:rPr lang="en-US" altLang="zh-CN" sz="2440" dirty="0"/>
              <a:t>Using wider, faster roads when available is quicker and more efficient.</a:t>
            </a:r>
          </a:p>
          <a:p>
            <a:pPr lvl="1">
              <a:buFont typeface="Wingdings" panose="05000000000000000000" pitchFamily="2" charset="2"/>
              <a:buChar char="ü"/>
            </a:pPr>
            <a:r>
              <a:rPr lang="en-US" altLang="zh-CN" sz="2440" dirty="0"/>
              <a:t>Example: Highway, arterial, primary route, secondary route, side street</a:t>
            </a:r>
          </a:p>
          <a:p>
            <a:pPr>
              <a:buFont typeface="Courier New" panose="02070309020205020404" pitchFamily="49" charset="0"/>
              <a:buChar char="o"/>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Dataset A</a:t>
            </a:r>
            <a:r>
              <a:rPr lang="en-US" altLang="zh-CN" sz="3200" dirty="0">
                <a:solidFill>
                  <a:srgbClr val="7030A0"/>
                </a:solidFill>
              </a:rPr>
              <a:t>ttributes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22</a:t>
            </a:fld>
            <a:endParaRPr lang="en-US"/>
          </a:p>
        </p:txBody>
      </p:sp>
    </p:spTree>
    <p:extLst>
      <p:ext uri="{BB962C8B-B14F-4D97-AF65-F5344CB8AC3E}">
        <p14:creationId xmlns:p14="http://schemas.microsoft.com/office/powerpoint/2010/main" val="232700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Hierarchy</a:t>
            </a:r>
          </a:p>
          <a:p>
            <a:pPr lvl="1">
              <a:buFont typeface="Wingdings" panose="05000000000000000000" pitchFamily="2" charset="2"/>
              <a:buChar char="ü"/>
            </a:pPr>
            <a:endParaRPr lang="en-US" altLang="zh-CN" sz="2440" dirty="0"/>
          </a:p>
          <a:p>
            <a:pPr>
              <a:buFont typeface="Courier New" panose="02070309020205020404" pitchFamily="49" charset="0"/>
              <a:buChar char="o"/>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Dataset A</a:t>
            </a:r>
            <a:r>
              <a:rPr lang="en-US" altLang="zh-CN" sz="3200" dirty="0">
                <a:solidFill>
                  <a:srgbClr val="7030A0"/>
                </a:solidFill>
              </a:rPr>
              <a:t>ttributes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23</a:t>
            </a:fld>
            <a:endParaRPr lang="en-US"/>
          </a:p>
        </p:txBody>
      </p:sp>
      <p:sp>
        <p:nvSpPr>
          <p:cNvPr id="3" name="TextBox 2">
            <a:extLst>
              <a:ext uri="{FF2B5EF4-FFF2-40B4-BE49-F238E27FC236}">
                <a16:creationId xmlns:a16="http://schemas.microsoft.com/office/drawing/2014/main" id="{22018721-5891-3F9C-5CD3-674B2AF135F2}"/>
              </a:ext>
            </a:extLst>
          </p:cNvPr>
          <p:cNvSpPr txBox="1"/>
          <p:nvPr/>
        </p:nvSpPr>
        <p:spPr>
          <a:xfrm>
            <a:off x="152400" y="4559643"/>
            <a:ext cx="1577546" cy="230832"/>
          </a:xfrm>
          <a:prstGeom prst="rect">
            <a:avLst/>
          </a:prstGeom>
          <a:noFill/>
        </p:spPr>
        <p:txBody>
          <a:bodyPr wrap="square" rtlCol="0">
            <a:spAutoFit/>
          </a:bodyPr>
          <a:lstStyle/>
          <a:p>
            <a:r>
              <a:rPr lang="en-US" sz="900" dirty="0">
                <a:solidFill>
                  <a:srgbClr val="7030A0"/>
                </a:solidFill>
              </a:rPr>
              <a:t>ArcGIS Pro</a:t>
            </a:r>
          </a:p>
        </p:txBody>
      </p:sp>
      <p:pic>
        <p:nvPicPr>
          <p:cNvPr id="1026" name="Picture 2" descr="Hierarchy tab">
            <a:extLst>
              <a:ext uri="{FF2B5EF4-FFF2-40B4-BE49-F238E27FC236}">
                <a16:creationId xmlns:a16="http://schemas.microsoft.com/office/drawing/2014/main" id="{E5F51763-E4F6-0409-1931-A0852B9ED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402" y="1092433"/>
            <a:ext cx="4669438" cy="388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78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Evaluators determine attribute values</a:t>
            </a:r>
          </a:p>
          <a:p>
            <a:pPr lvl="1">
              <a:buFont typeface="Wingdings" panose="05000000000000000000" pitchFamily="2" charset="2"/>
              <a:buChar char="ü"/>
            </a:pPr>
            <a:r>
              <a:rPr lang="en-US" altLang="zh-CN" sz="2440" dirty="0"/>
              <a:t>After you have identified network element attributes, they must have values assigned.</a:t>
            </a:r>
          </a:p>
          <a:p>
            <a:pPr lvl="1">
              <a:buFont typeface="Wingdings" panose="05000000000000000000" pitchFamily="2" charset="2"/>
              <a:buChar char="ü"/>
            </a:pPr>
            <a:r>
              <a:rPr lang="en-US" altLang="zh-CN" sz="2440" dirty="0"/>
              <a:t>An evaluator is used to calculate a value for each attribute to determine total costs.</a:t>
            </a:r>
          </a:p>
          <a:p>
            <a:pPr lvl="1">
              <a:buFont typeface="Wingdings" panose="05000000000000000000" pitchFamily="2" charset="2"/>
              <a:buChar char="ü"/>
            </a:pPr>
            <a:r>
              <a:rPr lang="en-US" altLang="zh-CN" sz="2440" dirty="0"/>
              <a:t>There is an evaluator for attributes of each of the network elements (edges, junctions, and turns) and each of their source feature classes.</a:t>
            </a:r>
          </a:p>
          <a:p>
            <a:pPr>
              <a:buFont typeface="Courier New" panose="02070309020205020404" pitchFamily="49" charset="0"/>
              <a:buChar char="o"/>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Dataset Evaluator</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24</a:t>
            </a:fld>
            <a:endParaRPr lang="en-US"/>
          </a:p>
        </p:txBody>
      </p:sp>
    </p:spTree>
    <p:extLst>
      <p:ext uri="{BB962C8B-B14F-4D97-AF65-F5344CB8AC3E}">
        <p14:creationId xmlns:p14="http://schemas.microsoft.com/office/powerpoint/2010/main" val="276443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Evaluators determine attribute values</a:t>
            </a:r>
          </a:p>
          <a:p>
            <a:pPr>
              <a:buFont typeface="Courier New" panose="02070309020205020404" pitchFamily="49" charset="0"/>
              <a:buChar char="o"/>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Dataset Evaluator</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25</a:t>
            </a:fld>
            <a:endParaRPr lang="en-US"/>
          </a:p>
        </p:txBody>
      </p:sp>
      <p:sp>
        <p:nvSpPr>
          <p:cNvPr id="5" name="TextBox 4">
            <a:extLst>
              <a:ext uri="{FF2B5EF4-FFF2-40B4-BE49-F238E27FC236}">
                <a16:creationId xmlns:a16="http://schemas.microsoft.com/office/drawing/2014/main" id="{BE7F0841-4BEF-89EC-A4D4-2384CFB5C1A0}"/>
              </a:ext>
            </a:extLst>
          </p:cNvPr>
          <p:cNvSpPr txBox="1"/>
          <p:nvPr/>
        </p:nvSpPr>
        <p:spPr>
          <a:xfrm>
            <a:off x="152400" y="4559643"/>
            <a:ext cx="1577546" cy="230832"/>
          </a:xfrm>
          <a:prstGeom prst="rect">
            <a:avLst/>
          </a:prstGeom>
          <a:noFill/>
        </p:spPr>
        <p:txBody>
          <a:bodyPr wrap="square" rtlCol="0">
            <a:spAutoFit/>
          </a:bodyPr>
          <a:lstStyle/>
          <a:p>
            <a:r>
              <a:rPr lang="en-US" sz="900" dirty="0">
                <a:solidFill>
                  <a:srgbClr val="7030A0"/>
                </a:solidFill>
              </a:rPr>
              <a:t>ArcGIS Pro</a:t>
            </a:r>
          </a:p>
        </p:txBody>
      </p:sp>
      <p:pic>
        <p:nvPicPr>
          <p:cNvPr id="6" name="Picture 5">
            <a:extLst>
              <a:ext uri="{FF2B5EF4-FFF2-40B4-BE49-F238E27FC236}">
                <a16:creationId xmlns:a16="http://schemas.microsoft.com/office/drawing/2014/main" id="{212D6B8B-035B-8C79-8DB2-8D663CEDDF74}"/>
              </a:ext>
            </a:extLst>
          </p:cNvPr>
          <p:cNvPicPr>
            <a:picLocks noChangeAspect="1"/>
          </p:cNvPicPr>
          <p:nvPr/>
        </p:nvPicPr>
        <p:blipFill>
          <a:blip r:embed="rId3"/>
          <a:stretch>
            <a:fillRect/>
          </a:stretch>
        </p:blipFill>
        <p:spPr>
          <a:xfrm>
            <a:off x="1729946" y="1592155"/>
            <a:ext cx="4489418" cy="3324007"/>
          </a:xfrm>
          <a:prstGeom prst="rect">
            <a:avLst/>
          </a:prstGeom>
        </p:spPr>
      </p:pic>
    </p:spTree>
    <p:extLst>
      <p:ext uri="{BB962C8B-B14F-4D97-AF65-F5344CB8AC3E}">
        <p14:creationId xmlns:p14="http://schemas.microsoft.com/office/powerpoint/2010/main" val="102533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Evaluators determine attribute values</a:t>
            </a:r>
          </a:p>
          <a:p>
            <a:pPr lvl="1">
              <a:buFont typeface="Wingdings" panose="05000000000000000000" pitchFamily="2" charset="2"/>
              <a:buChar char="ü"/>
            </a:pPr>
            <a:r>
              <a:rPr lang="en-US" altLang="zh-CN" sz="2440" dirty="0"/>
              <a:t>Evaluator types are based on the source data or another source or calculated </a:t>
            </a:r>
          </a:p>
          <a:p>
            <a:pPr lvl="2">
              <a:buFont typeface="Arial" panose="020B0604020202020204" pitchFamily="34" charset="0"/>
              <a:buChar char="•"/>
            </a:pPr>
            <a:r>
              <a:rPr lang="en-US" altLang="zh-CN" sz="2080" dirty="0"/>
              <a:t>Field script: Field evaluators use values from fields in the source feature class.</a:t>
            </a:r>
          </a:p>
          <a:p>
            <a:pPr lvl="2">
              <a:buFont typeface="Arial" panose="020B0604020202020204" pitchFamily="34" charset="0"/>
              <a:buChar char="•"/>
            </a:pPr>
            <a:r>
              <a:rPr lang="en-US" altLang="zh-CN" sz="2080" dirty="0"/>
              <a:t>Constant: Constant evaluators assign a single value to all elements in a group. It can be numeric for cost, descriptor, and hierarchy attributes, or a Boolean data type of Use Restriction for a restriction attribute</a:t>
            </a:r>
          </a:p>
          <a:p>
            <a:pPr>
              <a:buFont typeface="Courier New" panose="02070309020205020404" pitchFamily="49" charset="0"/>
              <a:buChar char="o"/>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Dataset Evaluator</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26</a:t>
            </a:fld>
            <a:endParaRPr lang="en-US"/>
          </a:p>
        </p:txBody>
      </p:sp>
    </p:spTree>
    <p:extLst>
      <p:ext uri="{BB962C8B-B14F-4D97-AF65-F5344CB8AC3E}">
        <p14:creationId xmlns:p14="http://schemas.microsoft.com/office/powerpoint/2010/main" val="61913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Evaluators determine attribute values</a:t>
            </a:r>
          </a:p>
          <a:p>
            <a:pPr lvl="1">
              <a:buFont typeface="Wingdings" panose="05000000000000000000" pitchFamily="2" charset="2"/>
              <a:buChar char="ü"/>
            </a:pPr>
            <a:r>
              <a:rPr lang="en-US" altLang="zh-CN" sz="2440" dirty="0"/>
              <a:t>Evaluator types are based on the source data or another source or calculated </a:t>
            </a:r>
          </a:p>
          <a:p>
            <a:pPr lvl="2">
              <a:buFont typeface="Arial" panose="020B0604020202020204" pitchFamily="34" charset="0"/>
              <a:buChar char="•"/>
            </a:pPr>
            <a:r>
              <a:rPr lang="en-US" altLang="zh-CN" sz="2080" dirty="0"/>
              <a:t>Element script: Attributes can be assigned from the result of executing a VBScript or Python script at the time of analysis. It is calculated whenever analysis requires the use of an attribute to ensure that the value is as current as possible.</a:t>
            </a:r>
          </a:p>
          <a:p>
            <a:pPr lvl="3">
              <a:buFont typeface="Wingdings" panose="05000000000000000000" pitchFamily="2" charset="2"/>
              <a:buChar char="Ø"/>
            </a:pPr>
            <a:r>
              <a:rPr lang="en-US" altLang="zh-CN" sz="1720" dirty="0"/>
              <a:t>VBScript executes faster than those written in Python. Use VBScript.</a:t>
            </a:r>
          </a:p>
          <a:p>
            <a:pPr lvl="3">
              <a:buFont typeface="Wingdings" panose="05000000000000000000" pitchFamily="2" charset="2"/>
              <a:buChar char="Ø"/>
            </a:pPr>
            <a:r>
              <a:rPr lang="en-US" altLang="zh-CN" sz="1720" dirty="0"/>
              <a:t>ArcGIS Server (Linux) can interpret Python only.</a:t>
            </a:r>
          </a:p>
          <a:p>
            <a:pPr marL="822960" lvl="2" indent="0">
              <a:buNone/>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Dataset Evaluator</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27</a:t>
            </a:fld>
            <a:endParaRPr lang="en-US"/>
          </a:p>
        </p:txBody>
      </p:sp>
    </p:spTree>
    <p:extLst>
      <p:ext uri="{BB962C8B-B14F-4D97-AF65-F5344CB8AC3E}">
        <p14:creationId xmlns:p14="http://schemas.microsoft.com/office/powerpoint/2010/main" val="132710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Evaluators determine attribute values</a:t>
            </a:r>
          </a:p>
          <a:p>
            <a:pPr lvl="1">
              <a:buFont typeface="Wingdings" panose="05000000000000000000" pitchFamily="2" charset="2"/>
              <a:buChar char="ü"/>
            </a:pPr>
            <a:r>
              <a:rPr lang="en-US" altLang="zh-CN" sz="2440" dirty="0"/>
              <a:t>Evaluator types are based on the source data or another source or calculated </a:t>
            </a:r>
          </a:p>
          <a:p>
            <a:pPr lvl="2">
              <a:buFont typeface="Arial" panose="020B0604020202020204" pitchFamily="34" charset="0"/>
              <a:buChar char="•"/>
            </a:pPr>
            <a:r>
              <a:rPr lang="en-US" altLang="zh-CN" sz="2080" dirty="0"/>
              <a:t>Traffic: Traffic evaluators are designed for traffic data.</a:t>
            </a:r>
          </a:p>
          <a:p>
            <a:pPr lvl="3">
              <a:buFont typeface="Wingdings" panose="05000000000000000000" pitchFamily="2" charset="2"/>
              <a:buChar char="Ø"/>
            </a:pPr>
            <a:r>
              <a:rPr lang="en-US" altLang="zh-CN" sz="1720" dirty="0"/>
              <a:t>They can provide travel times for a given time of day and day of the week using historical or live data.</a:t>
            </a:r>
          </a:p>
          <a:p>
            <a:pPr marL="822960" lvl="2" indent="0">
              <a:buNone/>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Dataset Evaluator</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28</a:t>
            </a:fld>
            <a:endParaRPr lang="en-US"/>
          </a:p>
        </p:txBody>
      </p:sp>
      <p:pic>
        <p:nvPicPr>
          <p:cNvPr id="7170" name="Picture 2" descr="A quickest route against traffic">
            <a:extLst>
              <a:ext uri="{FF2B5EF4-FFF2-40B4-BE49-F238E27FC236}">
                <a16:creationId xmlns:a16="http://schemas.microsoft.com/office/drawing/2014/main" id="{12E736FB-EB88-91D2-0E62-5B177E3E5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716" y="3313634"/>
            <a:ext cx="2528009" cy="17274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13436D-ED32-138D-DBFC-F7CAD085A87F}"/>
              </a:ext>
            </a:extLst>
          </p:cNvPr>
          <p:cNvSpPr txBox="1"/>
          <p:nvPr/>
        </p:nvSpPr>
        <p:spPr>
          <a:xfrm>
            <a:off x="196767" y="4640081"/>
            <a:ext cx="976923" cy="338554"/>
          </a:xfrm>
          <a:prstGeom prst="rect">
            <a:avLst/>
          </a:prstGeom>
          <a:noFill/>
        </p:spPr>
        <p:txBody>
          <a:bodyPr wrap="square" rtlCol="0">
            <a:spAutoFit/>
          </a:bodyPr>
          <a:lstStyle/>
          <a:p>
            <a:r>
              <a:rPr lang="en-US" sz="1600" dirty="0"/>
              <a:t>8:00 am</a:t>
            </a:r>
          </a:p>
        </p:txBody>
      </p:sp>
      <p:pic>
        <p:nvPicPr>
          <p:cNvPr id="7172" name="Picture 4" descr="A quickest route avoiding traffic delays">
            <a:extLst>
              <a:ext uri="{FF2B5EF4-FFF2-40B4-BE49-F238E27FC236}">
                <a16:creationId xmlns:a16="http://schemas.microsoft.com/office/drawing/2014/main" id="{759AD440-1039-8248-931B-32E351200D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8212" y="3313634"/>
            <a:ext cx="2528009" cy="17274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07323A-0C59-17F7-0CA7-8CA884F7C676}"/>
              </a:ext>
            </a:extLst>
          </p:cNvPr>
          <p:cNvSpPr txBox="1"/>
          <p:nvPr/>
        </p:nvSpPr>
        <p:spPr>
          <a:xfrm>
            <a:off x="6673709" y="4746885"/>
            <a:ext cx="976923" cy="338554"/>
          </a:xfrm>
          <a:prstGeom prst="rect">
            <a:avLst/>
          </a:prstGeom>
          <a:noFill/>
        </p:spPr>
        <p:txBody>
          <a:bodyPr wrap="square" rtlCol="0">
            <a:spAutoFit/>
          </a:bodyPr>
          <a:lstStyle/>
          <a:p>
            <a:r>
              <a:rPr lang="en-US" sz="1600" dirty="0"/>
              <a:t>5:00 pm</a:t>
            </a:r>
          </a:p>
        </p:txBody>
      </p:sp>
      <p:sp>
        <p:nvSpPr>
          <p:cNvPr id="6" name="TextBox 5">
            <a:extLst>
              <a:ext uri="{FF2B5EF4-FFF2-40B4-BE49-F238E27FC236}">
                <a16:creationId xmlns:a16="http://schemas.microsoft.com/office/drawing/2014/main" id="{F983DFE7-C3E6-677A-00E0-CD8A17CD59D1}"/>
              </a:ext>
            </a:extLst>
          </p:cNvPr>
          <p:cNvSpPr txBox="1"/>
          <p:nvPr/>
        </p:nvSpPr>
        <p:spPr>
          <a:xfrm>
            <a:off x="6504644" y="4185652"/>
            <a:ext cx="1647179" cy="507831"/>
          </a:xfrm>
          <a:prstGeom prst="rect">
            <a:avLst/>
          </a:prstGeom>
          <a:noFill/>
        </p:spPr>
        <p:txBody>
          <a:bodyPr wrap="square">
            <a:spAutoFit/>
          </a:bodyPr>
          <a:lstStyle/>
          <a:p>
            <a:r>
              <a:rPr lang="en-US" sz="900" dirty="0">
                <a:solidFill>
                  <a:srgbClr val="7030A0"/>
                </a:solidFill>
              </a:rPr>
              <a:t>https://pro.arcgis.com/en/pro-app/latest/help/analysis/networks/traffic.htm</a:t>
            </a:r>
          </a:p>
        </p:txBody>
      </p:sp>
    </p:spTree>
    <p:extLst>
      <p:ext uri="{BB962C8B-B14F-4D97-AF65-F5344CB8AC3E}">
        <p14:creationId xmlns:p14="http://schemas.microsoft.com/office/powerpoint/2010/main" val="344114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sp>
        <p:nvSpPr>
          <p:cNvPr id="5" name="Title 1">
            <a:extLst>
              <a:ext uri="{FF2B5EF4-FFF2-40B4-BE49-F238E27FC236}">
                <a16:creationId xmlns:a16="http://schemas.microsoft.com/office/drawing/2014/main" id="{E4CE9013-BE1F-47A9-8CD2-B3210F9E1BC2}"/>
              </a:ext>
            </a:extLst>
          </p:cNvPr>
          <p:cNvSpPr txBox="1">
            <a:spLocks/>
          </p:cNvSpPr>
          <p:nvPr/>
        </p:nvSpPr>
        <p:spPr>
          <a:xfrm>
            <a:off x="118533" y="65660"/>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Analysis Application</a:t>
            </a:r>
            <a:endParaRPr lang="en-US" sz="2600" dirty="0">
              <a:solidFill>
                <a:srgbClr val="7030A0"/>
              </a:solidFill>
            </a:endParaRPr>
          </a:p>
        </p:txBody>
      </p:sp>
      <p:cxnSp>
        <p:nvCxnSpPr>
          <p:cNvPr id="7" name="Straight Connector 6">
            <a:extLst>
              <a:ext uri="{FF2B5EF4-FFF2-40B4-BE49-F238E27FC236}">
                <a16:creationId xmlns:a16="http://schemas.microsoft.com/office/drawing/2014/main" id="{DE46FEB8-9369-46A6-BF64-19532EAF77E2}"/>
              </a:ext>
            </a:extLst>
          </p:cNvPr>
          <p:cNvCxnSpPr/>
          <p:nvPr/>
        </p:nvCxnSpPr>
        <p:spPr>
          <a:xfrm>
            <a:off x="152400" y="970086"/>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28A5634A-9C5D-4F15-A64E-3FAF2010E9B8}"/>
              </a:ext>
            </a:extLst>
          </p:cNvPr>
          <p:cNvSpPr>
            <a:spLocks noGrp="1"/>
          </p:cNvSpPr>
          <p:nvPr>
            <p:ph type="sldNum" sz="quarter" idx="12"/>
          </p:nvPr>
        </p:nvSpPr>
        <p:spPr/>
        <p:txBody>
          <a:bodyPr/>
          <a:lstStyle/>
          <a:p>
            <a:fld id="{127DDC20-79C9-9647-820E-6D40A3D210C3}" type="slidenum">
              <a:rPr lang="en-US" smtClean="0"/>
              <a:pPr/>
              <a:t>29</a:t>
            </a:fld>
            <a:endParaRPr lang="en-US"/>
          </a:p>
        </p:txBody>
      </p:sp>
      <p:pic>
        <p:nvPicPr>
          <p:cNvPr id="11" name="Picture 10" descr="Network analysis examples">
            <a:extLst>
              <a:ext uri="{FF2B5EF4-FFF2-40B4-BE49-F238E27FC236}">
                <a16:creationId xmlns:a16="http://schemas.microsoft.com/office/drawing/2014/main" id="{16AD9381-2A56-DE69-4091-C4BC9B35371B}"/>
              </a:ext>
            </a:extLst>
          </p:cNvPr>
          <p:cNvPicPr>
            <a:picLocks noChangeAspect="1"/>
          </p:cNvPicPr>
          <p:nvPr/>
        </p:nvPicPr>
        <p:blipFill rotWithShape="1">
          <a:blip r:embed="rId3"/>
          <a:srcRect r="27806" b="24240"/>
          <a:stretch/>
        </p:blipFill>
        <p:spPr>
          <a:xfrm>
            <a:off x="1572291" y="1176041"/>
            <a:ext cx="5379752" cy="3695495"/>
          </a:xfrm>
          <a:prstGeom prst="rect">
            <a:avLst/>
          </a:prstGeom>
        </p:spPr>
      </p:pic>
      <p:sp>
        <p:nvSpPr>
          <p:cNvPr id="12" name="TextBox 11">
            <a:extLst>
              <a:ext uri="{FF2B5EF4-FFF2-40B4-BE49-F238E27FC236}">
                <a16:creationId xmlns:a16="http://schemas.microsoft.com/office/drawing/2014/main" id="{CE9DECBC-1410-80C0-9D5A-E2536FFE106A}"/>
              </a:ext>
            </a:extLst>
          </p:cNvPr>
          <p:cNvSpPr txBox="1"/>
          <p:nvPr/>
        </p:nvSpPr>
        <p:spPr>
          <a:xfrm>
            <a:off x="152400" y="4559643"/>
            <a:ext cx="1577546" cy="230832"/>
          </a:xfrm>
          <a:prstGeom prst="rect">
            <a:avLst/>
          </a:prstGeom>
          <a:noFill/>
        </p:spPr>
        <p:txBody>
          <a:bodyPr wrap="square" rtlCol="0">
            <a:spAutoFit/>
          </a:bodyPr>
          <a:lstStyle/>
          <a:p>
            <a:r>
              <a:rPr lang="en-US" sz="900" dirty="0">
                <a:solidFill>
                  <a:srgbClr val="7030A0"/>
                </a:solidFill>
              </a:rPr>
              <a:t>ESRI Academy</a:t>
            </a:r>
          </a:p>
        </p:txBody>
      </p:sp>
    </p:spTree>
    <p:extLst>
      <p:ext uri="{BB962C8B-B14F-4D97-AF65-F5344CB8AC3E}">
        <p14:creationId xmlns:p14="http://schemas.microsoft.com/office/powerpoint/2010/main" val="282037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What is Network?</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3</a:t>
            </a:fld>
            <a:endParaRPr lang="en-US"/>
          </a:p>
        </p:txBody>
      </p:sp>
      <p:pic>
        <p:nvPicPr>
          <p:cNvPr id="4" name="Picture 3" descr="Transportation map">
            <a:extLst>
              <a:ext uri="{FF2B5EF4-FFF2-40B4-BE49-F238E27FC236}">
                <a16:creationId xmlns:a16="http://schemas.microsoft.com/office/drawing/2014/main" id="{A61F8651-012E-DAC3-F45C-15BFE0063621}"/>
              </a:ext>
            </a:extLst>
          </p:cNvPr>
          <p:cNvPicPr>
            <a:picLocks noChangeAspect="1"/>
          </p:cNvPicPr>
          <p:nvPr/>
        </p:nvPicPr>
        <p:blipFill>
          <a:blip r:embed="rId3"/>
          <a:stretch>
            <a:fillRect/>
          </a:stretch>
        </p:blipFill>
        <p:spPr>
          <a:xfrm>
            <a:off x="449188" y="1617154"/>
            <a:ext cx="3624048" cy="2639833"/>
          </a:xfrm>
          <a:prstGeom prst="rect">
            <a:avLst/>
          </a:prstGeom>
        </p:spPr>
      </p:pic>
      <p:pic>
        <p:nvPicPr>
          <p:cNvPr id="11" name="Picture 10" descr="Route google map">
            <a:extLst>
              <a:ext uri="{FF2B5EF4-FFF2-40B4-BE49-F238E27FC236}">
                <a16:creationId xmlns:a16="http://schemas.microsoft.com/office/drawing/2014/main" id="{7F001033-0984-C3AF-3992-21193E933E2E}"/>
              </a:ext>
            </a:extLst>
          </p:cNvPr>
          <p:cNvPicPr>
            <a:picLocks noChangeAspect="1"/>
          </p:cNvPicPr>
          <p:nvPr/>
        </p:nvPicPr>
        <p:blipFill>
          <a:blip r:embed="rId4"/>
          <a:stretch>
            <a:fillRect/>
          </a:stretch>
        </p:blipFill>
        <p:spPr>
          <a:xfrm>
            <a:off x="4376137" y="1617154"/>
            <a:ext cx="3043485" cy="2851130"/>
          </a:xfrm>
          <a:prstGeom prst="rect">
            <a:avLst/>
          </a:prstGeom>
        </p:spPr>
      </p:pic>
      <p:cxnSp>
        <p:nvCxnSpPr>
          <p:cNvPr id="5" name="Straight Connector 4">
            <a:extLst>
              <a:ext uri="{FF2B5EF4-FFF2-40B4-BE49-F238E27FC236}">
                <a16:creationId xmlns:a16="http://schemas.microsoft.com/office/drawing/2014/main" id="{1CBA7084-2FF8-5FF3-5EEE-CB57B81C1C0E}"/>
              </a:ext>
            </a:extLst>
          </p:cNvPr>
          <p:cNvCxnSpPr>
            <a:cxnSpLocks/>
          </p:cNvCxnSpPr>
          <p:nvPr/>
        </p:nvCxnSpPr>
        <p:spPr>
          <a:xfrm flipH="1" flipV="1">
            <a:off x="4766733" y="2387600"/>
            <a:ext cx="1253067" cy="108373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7D2EF12-B07F-172A-6B0E-BED35C859B17}"/>
              </a:ext>
            </a:extLst>
          </p:cNvPr>
          <p:cNvCxnSpPr>
            <a:cxnSpLocks/>
          </p:cNvCxnSpPr>
          <p:nvPr/>
        </p:nvCxnSpPr>
        <p:spPr>
          <a:xfrm flipH="1">
            <a:off x="4382347" y="4748847"/>
            <a:ext cx="494453"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0E97F0BC-B41E-4C54-5883-9109D4C4DC35}"/>
              </a:ext>
            </a:extLst>
          </p:cNvPr>
          <p:cNvSpPr txBox="1"/>
          <p:nvPr/>
        </p:nvSpPr>
        <p:spPr>
          <a:xfrm>
            <a:off x="4951589" y="4577570"/>
            <a:ext cx="2136422" cy="646331"/>
          </a:xfrm>
          <a:prstGeom prst="rect">
            <a:avLst/>
          </a:prstGeom>
          <a:noFill/>
        </p:spPr>
        <p:txBody>
          <a:bodyPr wrap="square" rtlCol="0">
            <a:spAutoFit/>
          </a:bodyPr>
          <a:lstStyle/>
          <a:p>
            <a:r>
              <a:rPr lang="en-US" dirty="0"/>
              <a:t>Euclidean Distance (shortest distance)</a:t>
            </a:r>
          </a:p>
        </p:txBody>
      </p:sp>
    </p:spTree>
    <p:extLst>
      <p:ext uri="{BB962C8B-B14F-4D97-AF65-F5344CB8AC3E}">
        <p14:creationId xmlns:p14="http://schemas.microsoft.com/office/powerpoint/2010/main" val="394763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sp>
        <p:nvSpPr>
          <p:cNvPr id="5" name="Title 1">
            <a:extLst>
              <a:ext uri="{FF2B5EF4-FFF2-40B4-BE49-F238E27FC236}">
                <a16:creationId xmlns:a16="http://schemas.microsoft.com/office/drawing/2014/main" id="{E4CE9013-BE1F-47A9-8CD2-B3210F9E1BC2}"/>
              </a:ext>
            </a:extLst>
          </p:cNvPr>
          <p:cNvSpPr txBox="1">
            <a:spLocks/>
          </p:cNvSpPr>
          <p:nvPr/>
        </p:nvSpPr>
        <p:spPr>
          <a:xfrm>
            <a:off x="118533" y="65660"/>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Analysis Application</a:t>
            </a:r>
            <a:endParaRPr lang="en-US" sz="2600" dirty="0">
              <a:solidFill>
                <a:srgbClr val="7030A0"/>
              </a:solidFill>
            </a:endParaRPr>
          </a:p>
        </p:txBody>
      </p:sp>
      <p:cxnSp>
        <p:nvCxnSpPr>
          <p:cNvPr id="7" name="Straight Connector 6">
            <a:extLst>
              <a:ext uri="{FF2B5EF4-FFF2-40B4-BE49-F238E27FC236}">
                <a16:creationId xmlns:a16="http://schemas.microsoft.com/office/drawing/2014/main" id="{DE46FEB8-9369-46A6-BF64-19532EAF77E2}"/>
              </a:ext>
            </a:extLst>
          </p:cNvPr>
          <p:cNvCxnSpPr/>
          <p:nvPr/>
        </p:nvCxnSpPr>
        <p:spPr>
          <a:xfrm>
            <a:off x="152400" y="970086"/>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28A5634A-9C5D-4F15-A64E-3FAF2010E9B8}"/>
              </a:ext>
            </a:extLst>
          </p:cNvPr>
          <p:cNvSpPr>
            <a:spLocks noGrp="1"/>
          </p:cNvSpPr>
          <p:nvPr>
            <p:ph type="sldNum" sz="quarter" idx="12"/>
          </p:nvPr>
        </p:nvSpPr>
        <p:spPr/>
        <p:txBody>
          <a:bodyPr/>
          <a:lstStyle/>
          <a:p>
            <a:fld id="{127DDC20-79C9-9647-820E-6D40A3D210C3}" type="slidenum">
              <a:rPr lang="en-US" smtClean="0"/>
              <a:pPr/>
              <a:t>30</a:t>
            </a:fld>
            <a:endParaRPr lang="en-US"/>
          </a:p>
        </p:txBody>
      </p:sp>
      <p:sp>
        <p:nvSpPr>
          <p:cNvPr id="12" name="TextBox 11">
            <a:extLst>
              <a:ext uri="{FF2B5EF4-FFF2-40B4-BE49-F238E27FC236}">
                <a16:creationId xmlns:a16="http://schemas.microsoft.com/office/drawing/2014/main" id="{CE9DECBC-1410-80C0-9D5A-E2536FFE106A}"/>
              </a:ext>
            </a:extLst>
          </p:cNvPr>
          <p:cNvSpPr txBox="1"/>
          <p:nvPr/>
        </p:nvSpPr>
        <p:spPr>
          <a:xfrm>
            <a:off x="5670331" y="4762790"/>
            <a:ext cx="1577546" cy="230832"/>
          </a:xfrm>
          <a:prstGeom prst="rect">
            <a:avLst/>
          </a:prstGeom>
          <a:noFill/>
        </p:spPr>
        <p:txBody>
          <a:bodyPr wrap="square" rtlCol="0">
            <a:spAutoFit/>
          </a:bodyPr>
          <a:lstStyle/>
          <a:p>
            <a:r>
              <a:rPr lang="en-US" sz="900" dirty="0">
                <a:solidFill>
                  <a:srgbClr val="7030A0"/>
                </a:solidFill>
              </a:rPr>
              <a:t>ESRI Training</a:t>
            </a:r>
          </a:p>
        </p:txBody>
      </p:sp>
      <p:sp>
        <p:nvSpPr>
          <p:cNvPr id="4" name="Rectangle 1027">
            <a:extLst>
              <a:ext uri="{FF2B5EF4-FFF2-40B4-BE49-F238E27FC236}">
                <a16:creationId xmlns:a16="http://schemas.microsoft.com/office/drawing/2014/main" id="{1B4DC1AF-D15F-93F2-BFF8-4232EAB090F2}"/>
              </a:ext>
            </a:extLst>
          </p:cNvPr>
          <p:cNvSpPr txBox="1">
            <a:spLocks noChangeArrowheads="1"/>
          </p:cNvSpPr>
          <p:nvPr/>
        </p:nvSpPr>
        <p:spPr>
          <a:xfrm>
            <a:off x="302741" y="1029962"/>
            <a:ext cx="4363852" cy="3398607"/>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Best route</a:t>
            </a:r>
          </a:p>
          <a:p>
            <a:pPr lvl="1">
              <a:buFont typeface="Wingdings" panose="05000000000000000000" pitchFamily="2" charset="2"/>
              <a:buChar char="ü"/>
            </a:pPr>
            <a:r>
              <a:rPr lang="en-US" altLang="zh-CN" sz="2440" dirty="0"/>
              <a:t>Simple route- Point-to-point routing between stops in the given sequence</a:t>
            </a:r>
          </a:p>
          <a:p>
            <a:pPr lvl="1">
              <a:buFont typeface="Wingdings" panose="05000000000000000000" pitchFamily="2" charset="2"/>
              <a:buChar char="ü"/>
            </a:pPr>
            <a:r>
              <a:rPr lang="en-US" altLang="zh-CN" sz="2440" dirty="0"/>
              <a:t>Optimized route- Find the best route and sequence for visiting a series of stops</a:t>
            </a:r>
          </a:p>
          <a:p>
            <a:pPr marL="822960" lvl="2" indent="0">
              <a:buNone/>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grpSp>
        <p:nvGrpSpPr>
          <p:cNvPr id="15" name="Group 14" descr="Best route example">
            <a:extLst>
              <a:ext uri="{FF2B5EF4-FFF2-40B4-BE49-F238E27FC236}">
                <a16:creationId xmlns:a16="http://schemas.microsoft.com/office/drawing/2014/main" id="{C36B9984-E135-81E2-5E28-1BC996A47CFF}"/>
              </a:ext>
            </a:extLst>
          </p:cNvPr>
          <p:cNvGrpSpPr/>
          <p:nvPr/>
        </p:nvGrpSpPr>
        <p:grpSpPr>
          <a:xfrm>
            <a:off x="4790900" y="1114165"/>
            <a:ext cx="2879024" cy="3314404"/>
            <a:chOff x="0" y="0"/>
            <a:chExt cx="3819145" cy="4646677"/>
          </a:xfrm>
        </p:grpSpPr>
        <p:pic>
          <p:nvPicPr>
            <p:cNvPr id="16" name="Picture 15">
              <a:extLst>
                <a:ext uri="{FF2B5EF4-FFF2-40B4-BE49-F238E27FC236}">
                  <a16:creationId xmlns:a16="http://schemas.microsoft.com/office/drawing/2014/main" id="{26130B15-CC9B-8823-481F-ADE44505884A}"/>
                </a:ext>
              </a:extLst>
            </p:cNvPr>
            <p:cNvPicPr/>
            <p:nvPr/>
          </p:nvPicPr>
          <p:blipFill>
            <a:blip r:embed="rId3"/>
            <a:stretch>
              <a:fillRect/>
            </a:stretch>
          </p:blipFill>
          <p:spPr>
            <a:xfrm>
              <a:off x="0" y="0"/>
              <a:ext cx="3819145" cy="4646677"/>
            </a:xfrm>
            <a:prstGeom prst="rect">
              <a:avLst/>
            </a:prstGeom>
          </p:spPr>
        </p:pic>
        <p:pic>
          <p:nvPicPr>
            <p:cNvPr id="17" name="Picture 16">
              <a:extLst>
                <a:ext uri="{FF2B5EF4-FFF2-40B4-BE49-F238E27FC236}">
                  <a16:creationId xmlns:a16="http://schemas.microsoft.com/office/drawing/2014/main" id="{7916F005-AAFC-6416-E956-FB78CBD5370A}"/>
                </a:ext>
              </a:extLst>
            </p:cNvPr>
            <p:cNvPicPr/>
            <p:nvPr/>
          </p:nvPicPr>
          <p:blipFill>
            <a:blip r:embed="rId4"/>
            <a:stretch>
              <a:fillRect/>
            </a:stretch>
          </p:blipFill>
          <p:spPr>
            <a:xfrm>
              <a:off x="41149" y="28448"/>
              <a:ext cx="3730752" cy="4556760"/>
            </a:xfrm>
            <a:prstGeom prst="rect">
              <a:avLst/>
            </a:prstGeom>
          </p:spPr>
        </p:pic>
        <p:sp>
          <p:nvSpPr>
            <p:cNvPr id="18" name="Shape 1147">
              <a:extLst>
                <a:ext uri="{FF2B5EF4-FFF2-40B4-BE49-F238E27FC236}">
                  <a16:creationId xmlns:a16="http://schemas.microsoft.com/office/drawing/2014/main" id="{66FD9178-7FF6-85DD-BFB1-7D764C1781D8}"/>
                </a:ext>
              </a:extLst>
            </p:cNvPr>
            <p:cNvSpPr/>
            <p:nvPr/>
          </p:nvSpPr>
          <p:spPr>
            <a:xfrm>
              <a:off x="44197" y="21336"/>
              <a:ext cx="3735324" cy="4562856"/>
            </a:xfrm>
            <a:custGeom>
              <a:avLst/>
              <a:gdLst/>
              <a:ahLst/>
              <a:cxnLst/>
              <a:rect l="0" t="0" r="0" b="0"/>
              <a:pathLst>
                <a:path w="3735324" h="4562856">
                  <a:moveTo>
                    <a:pt x="0" y="45720"/>
                  </a:moveTo>
                  <a:cubicBezTo>
                    <a:pt x="0" y="20447"/>
                    <a:pt x="20447" y="0"/>
                    <a:pt x="45720" y="0"/>
                  </a:cubicBezTo>
                  <a:lnTo>
                    <a:pt x="3689604" y="0"/>
                  </a:lnTo>
                  <a:cubicBezTo>
                    <a:pt x="3714877" y="0"/>
                    <a:pt x="3735324" y="20447"/>
                    <a:pt x="3735324" y="45720"/>
                  </a:cubicBezTo>
                  <a:lnTo>
                    <a:pt x="3735324" y="4517136"/>
                  </a:lnTo>
                  <a:cubicBezTo>
                    <a:pt x="3735324" y="4542384"/>
                    <a:pt x="3714877" y="4562856"/>
                    <a:pt x="3689604" y="4562856"/>
                  </a:cubicBezTo>
                  <a:lnTo>
                    <a:pt x="45720" y="4562856"/>
                  </a:lnTo>
                  <a:cubicBezTo>
                    <a:pt x="20447" y="4562856"/>
                    <a:pt x="0" y="4542384"/>
                    <a:pt x="0" y="4517136"/>
                  </a:cubicBezTo>
                  <a:close/>
                </a:path>
              </a:pathLst>
            </a:custGeom>
            <a:ln w="3048" cap="flat">
              <a:round/>
            </a:ln>
          </p:spPr>
          <p:style>
            <a:lnRef idx="1">
              <a:srgbClr val="5AC3FA">
                <a:alpha val="70196"/>
              </a:srgbClr>
            </a:lnRef>
            <a:fillRef idx="0">
              <a:srgbClr val="000000">
                <a:alpha val="0"/>
              </a:srgbClr>
            </a:fillRef>
            <a:effectRef idx="0">
              <a:scrgbClr r="0" g="0" b="0"/>
            </a:effectRef>
            <a:fontRef idx="none"/>
          </p:style>
          <p:txBody>
            <a:bodyPr/>
            <a:lstStyle/>
            <a:p>
              <a:endParaRPr lang="en-US"/>
            </a:p>
          </p:txBody>
        </p:sp>
        <p:pic>
          <p:nvPicPr>
            <p:cNvPr id="19" name="Picture 18" descr="Best route example">
              <a:extLst>
                <a:ext uri="{FF2B5EF4-FFF2-40B4-BE49-F238E27FC236}">
                  <a16:creationId xmlns:a16="http://schemas.microsoft.com/office/drawing/2014/main" id="{D4F93025-08EE-CBB0-B67D-179E8ED37AE9}"/>
                </a:ext>
              </a:extLst>
            </p:cNvPr>
            <p:cNvPicPr/>
            <p:nvPr/>
          </p:nvPicPr>
          <p:blipFill>
            <a:blip r:embed="rId5"/>
            <a:stretch>
              <a:fillRect/>
            </a:stretch>
          </p:blipFill>
          <p:spPr>
            <a:xfrm>
              <a:off x="141732" y="108204"/>
              <a:ext cx="3541776" cy="4389120"/>
            </a:xfrm>
            <a:prstGeom prst="rect">
              <a:avLst/>
            </a:prstGeom>
          </p:spPr>
        </p:pic>
      </p:grpSp>
    </p:spTree>
    <p:extLst>
      <p:ext uri="{BB962C8B-B14F-4D97-AF65-F5344CB8AC3E}">
        <p14:creationId xmlns:p14="http://schemas.microsoft.com/office/powerpoint/2010/main" val="381807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sp>
        <p:nvSpPr>
          <p:cNvPr id="5" name="Title 1">
            <a:extLst>
              <a:ext uri="{FF2B5EF4-FFF2-40B4-BE49-F238E27FC236}">
                <a16:creationId xmlns:a16="http://schemas.microsoft.com/office/drawing/2014/main" id="{E4CE9013-BE1F-47A9-8CD2-B3210F9E1BC2}"/>
              </a:ext>
            </a:extLst>
          </p:cNvPr>
          <p:cNvSpPr txBox="1">
            <a:spLocks/>
          </p:cNvSpPr>
          <p:nvPr/>
        </p:nvSpPr>
        <p:spPr>
          <a:xfrm>
            <a:off x="118533" y="65660"/>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Analysis Application</a:t>
            </a:r>
            <a:endParaRPr lang="en-US" sz="2600" dirty="0">
              <a:solidFill>
                <a:srgbClr val="7030A0"/>
              </a:solidFill>
            </a:endParaRPr>
          </a:p>
        </p:txBody>
      </p:sp>
      <p:cxnSp>
        <p:nvCxnSpPr>
          <p:cNvPr id="7" name="Straight Connector 6">
            <a:extLst>
              <a:ext uri="{FF2B5EF4-FFF2-40B4-BE49-F238E27FC236}">
                <a16:creationId xmlns:a16="http://schemas.microsoft.com/office/drawing/2014/main" id="{DE46FEB8-9369-46A6-BF64-19532EAF77E2}"/>
              </a:ext>
            </a:extLst>
          </p:cNvPr>
          <p:cNvCxnSpPr/>
          <p:nvPr/>
        </p:nvCxnSpPr>
        <p:spPr>
          <a:xfrm>
            <a:off x="152400" y="970086"/>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28A5634A-9C5D-4F15-A64E-3FAF2010E9B8}"/>
              </a:ext>
            </a:extLst>
          </p:cNvPr>
          <p:cNvSpPr>
            <a:spLocks noGrp="1"/>
          </p:cNvSpPr>
          <p:nvPr>
            <p:ph type="sldNum" sz="quarter" idx="12"/>
          </p:nvPr>
        </p:nvSpPr>
        <p:spPr/>
        <p:txBody>
          <a:bodyPr/>
          <a:lstStyle/>
          <a:p>
            <a:fld id="{127DDC20-79C9-9647-820E-6D40A3D210C3}" type="slidenum">
              <a:rPr lang="en-US" smtClean="0"/>
              <a:pPr/>
              <a:t>31</a:t>
            </a:fld>
            <a:endParaRPr lang="en-US"/>
          </a:p>
        </p:txBody>
      </p:sp>
      <p:sp>
        <p:nvSpPr>
          <p:cNvPr id="12" name="TextBox 11">
            <a:extLst>
              <a:ext uri="{FF2B5EF4-FFF2-40B4-BE49-F238E27FC236}">
                <a16:creationId xmlns:a16="http://schemas.microsoft.com/office/drawing/2014/main" id="{CE9DECBC-1410-80C0-9D5A-E2536FFE106A}"/>
              </a:ext>
            </a:extLst>
          </p:cNvPr>
          <p:cNvSpPr txBox="1"/>
          <p:nvPr/>
        </p:nvSpPr>
        <p:spPr>
          <a:xfrm>
            <a:off x="5670331" y="4762790"/>
            <a:ext cx="1577546" cy="230832"/>
          </a:xfrm>
          <a:prstGeom prst="rect">
            <a:avLst/>
          </a:prstGeom>
          <a:noFill/>
        </p:spPr>
        <p:txBody>
          <a:bodyPr wrap="square" rtlCol="0">
            <a:spAutoFit/>
          </a:bodyPr>
          <a:lstStyle/>
          <a:p>
            <a:r>
              <a:rPr lang="en-US" sz="900" dirty="0">
                <a:solidFill>
                  <a:srgbClr val="7030A0"/>
                </a:solidFill>
              </a:rPr>
              <a:t>ESRI Training</a:t>
            </a:r>
          </a:p>
        </p:txBody>
      </p:sp>
      <p:sp>
        <p:nvSpPr>
          <p:cNvPr id="4" name="Rectangle 1027">
            <a:extLst>
              <a:ext uri="{FF2B5EF4-FFF2-40B4-BE49-F238E27FC236}">
                <a16:creationId xmlns:a16="http://schemas.microsoft.com/office/drawing/2014/main" id="{1B4DC1AF-D15F-93F2-BFF8-4232EAB090F2}"/>
              </a:ext>
            </a:extLst>
          </p:cNvPr>
          <p:cNvSpPr txBox="1">
            <a:spLocks noChangeArrowheads="1"/>
          </p:cNvSpPr>
          <p:nvPr/>
        </p:nvSpPr>
        <p:spPr>
          <a:xfrm>
            <a:off x="302741" y="1029962"/>
            <a:ext cx="4363852" cy="3398607"/>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Best route</a:t>
            </a:r>
          </a:p>
          <a:p>
            <a:pPr marL="822960" lvl="2" indent="0">
              <a:buNone/>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grpSp>
        <p:nvGrpSpPr>
          <p:cNvPr id="3" name="Group 2">
            <a:extLst>
              <a:ext uri="{FF2B5EF4-FFF2-40B4-BE49-F238E27FC236}">
                <a16:creationId xmlns:a16="http://schemas.microsoft.com/office/drawing/2014/main" id="{0B28CF4E-813D-A486-CEFB-B2941E94E042}"/>
              </a:ext>
            </a:extLst>
          </p:cNvPr>
          <p:cNvGrpSpPr/>
          <p:nvPr/>
        </p:nvGrpSpPr>
        <p:grpSpPr>
          <a:xfrm>
            <a:off x="63062" y="1550675"/>
            <a:ext cx="5134838" cy="3027575"/>
            <a:chOff x="0" y="-515160"/>
            <a:chExt cx="8319919" cy="5248957"/>
          </a:xfrm>
        </p:grpSpPr>
        <p:pic>
          <p:nvPicPr>
            <p:cNvPr id="8" name="Picture 7">
              <a:extLst>
                <a:ext uri="{FF2B5EF4-FFF2-40B4-BE49-F238E27FC236}">
                  <a16:creationId xmlns:a16="http://schemas.microsoft.com/office/drawing/2014/main" id="{CC2319E8-DA2E-0FCC-D3FC-1233325FF3BD}"/>
                </a:ext>
              </a:extLst>
            </p:cNvPr>
            <p:cNvPicPr/>
            <p:nvPr/>
          </p:nvPicPr>
          <p:blipFill>
            <a:blip r:embed="rId3"/>
            <a:stretch>
              <a:fillRect/>
            </a:stretch>
          </p:blipFill>
          <p:spPr>
            <a:xfrm>
              <a:off x="0" y="2687065"/>
              <a:ext cx="2930652" cy="2046732"/>
            </a:xfrm>
            <a:prstGeom prst="rect">
              <a:avLst/>
            </a:prstGeom>
          </p:spPr>
        </p:pic>
        <p:pic>
          <p:nvPicPr>
            <p:cNvPr id="9" name="Picture 8">
              <a:extLst>
                <a:ext uri="{FF2B5EF4-FFF2-40B4-BE49-F238E27FC236}">
                  <a16:creationId xmlns:a16="http://schemas.microsoft.com/office/drawing/2014/main" id="{3C06FEDF-F9F7-CAF0-EAB8-F08AE870609A}"/>
                </a:ext>
              </a:extLst>
            </p:cNvPr>
            <p:cNvPicPr/>
            <p:nvPr/>
          </p:nvPicPr>
          <p:blipFill>
            <a:blip r:embed="rId4"/>
            <a:stretch>
              <a:fillRect/>
            </a:stretch>
          </p:blipFill>
          <p:spPr>
            <a:xfrm>
              <a:off x="277368" y="30734"/>
              <a:ext cx="3828288" cy="4171188"/>
            </a:xfrm>
            <a:prstGeom prst="rect">
              <a:avLst/>
            </a:prstGeom>
          </p:spPr>
        </p:pic>
        <p:pic>
          <p:nvPicPr>
            <p:cNvPr id="10" name="Picture 9" descr="ArcGIS Pro">
              <a:extLst>
                <a:ext uri="{FF2B5EF4-FFF2-40B4-BE49-F238E27FC236}">
                  <a16:creationId xmlns:a16="http://schemas.microsoft.com/office/drawing/2014/main" id="{60D009B4-6323-74C0-E9D6-921F4A59316A}"/>
                </a:ext>
              </a:extLst>
            </p:cNvPr>
            <p:cNvPicPr/>
            <p:nvPr/>
          </p:nvPicPr>
          <p:blipFill>
            <a:blip r:embed="rId5"/>
            <a:stretch>
              <a:fillRect/>
            </a:stretch>
          </p:blipFill>
          <p:spPr>
            <a:xfrm>
              <a:off x="316992" y="53086"/>
              <a:ext cx="3745992" cy="4087368"/>
            </a:xfrm>
            <a:prstGeom prst="rect">
              <a:avLst/>
            </a:prstGeom>
          </p:spPr>
        </p:pic>
        <p:sp>
          <p:nvSpPr>
            <p:cNvPr id="11" name="Shape 1181">
              <a:extLst>
                <a:ext uri="{FF2B5EF4-FFF2-40B4-BE49-F238E27FC236}">
                  <a16:creationId xmlns:a16="http://schemas.microsoft.com/office/drawing/2014/main" id="{58260EB0-0A4B-B505-BEB0-E2DD208449AE}"/>
                </a:ext>
              </a:extLst>
            </p:cNvPr>
            <p:cNvSpPr/>
            <p:nvPr/>
          </p:nvSpPr>
          <p:spPr>
            <a:xfrm>
              <a:off x="321564" y="52070"/>
              <a:ext cx="3744468" cy="4087368"/>
            </a:xfrm>
            <a:custGeom>
              <a:avLst/>
              <a:gdLst/>
              <a:ahLst/>
              <a:cxnLst/>
              <a:rect l="0" t="0" r="0" b="0"/>
              <a:pathLst>
                <a:path w="3744468" h="4087368">
                  <a:moveTo>
                    <a:pt x="0" y="45847"/>
                  </a:moveTo>
                  <a:cubicBezTo>
                    <a:pt x="0" y="20574"/>
                    <a:pt x="20523" y="0"/>
                    <a:pt x="45834" y="0"/>
                  </a:cubicBezTo>
                  <a:lnTo>
                    <a:pt x="3698621" y="0"/>
                  </a:lnTo>
                  <a:cubicBezTo>
                    <a:pt x="3723894" y="0"/>
                    <a:pt x="3744468" y="20574"/>
                    <a:pt x="3744468" y="45847"/>
                  </a:cubicBezTo>
                  <a:lnTo>
                    <a:pt x="3744468" y="4041534"/>
                  </a:lnTo>
                  <a:cubicBezTo>
                    <a:pt x="3744468" y="4066845"/>
                    <a:pt x="3723894" y="4087368"/>
                    <a:pt x="3698621" y="4087368"/>
                  </a:cubicBezTo>
                  <a:lnTo>
                    <a:pt x="45834" y="4087368"/>
                  </a:lnTo>
                  <a:cubicBezTo>
                    <a:pt x="20523" y="4087368"/>
                    <a:pt x="0" y="4066845"/>
                    <a:pt x="0" y="4041534"/>
                  </a:cubicBezTo>
                  <a:close/>
                </a:path>
              </a:pathLst>
            </a:custGeom>
            <a:ln w="3048" cap="flat">
              <a:round/>
            </a:ln>
          </p:spPr>
          <p:style>
            <a:lnRef idx="1">
              <a:srgbClr val="5AC3FA">
                <a:alpha val="70196"/>
              </a:srgbClr>
            </a:lnRef>
            <a:fillRef idx="0">
              <a:srgbClr val="000000">
                <a:alpha val="0"/>
              </a:srgbClr>
            </a:fillRef>
            <a:effectRef idx="0">
              <a:scrgbClr r="0" g="0" b="0"/>
            </a:effectRef>
            <a:fontRef idx="none"/>
          </p:style>
          <p:txBody>
            <a:bodyPr/>
            <a:lstStyle/>
            <a:p>
              <a:endParaRPr lang="en-US"/>
            </a:p>
          </p:txBody>
        </p:sp>
        <p:pic>
          <p:nvPicPr>
            <p:cNvPr id="13" name="Picture 12" descr="ArcGIS Pro">
              <a:extLst>
                <a:ext uri="{FF2B5EF4-FFF2-40B4-BE49-F238E27FC236}">
                  <a16:creationId xmlns:a16="http://schemas.microsoft.com/office/drawing/2014/main" id="{5DFAEA3D-DFC2-D20E-6C62-2238DC4FDDFF}"/>
                </a:ext>
              </a:extLst>
            </p:cNvPr>
            <p:cNvPicPr/>
            <p:nvPr/>
          </p:nvPicPr>
          <p:blipFill>
            <a:blip r:embed="rId6"/>
            <a:stretch>
              <a:fillRect/>
            </a:stretch>
          </p:blipFill>
          <p:spPr>
            <a:xfrm>
              <a:off x="411480" y="155702"/>
              <a:ext cx="3552444" cy="3857244"/>
            </a:xfrm>
            <a:prstGeom prst="rect">
              <a:avLst/>
            </a:prstGeom>
          </p:spPr>
        </p:pic>
        <p:pic>
          <p:nvPicPr>
            <p:cNvPr id="22" name="Picture 21" descr="ArcMap">
              <a:extLst>
                <a:ext uri="{FF2B5EF4-FFF2-40B4-BE49-F238E27FC236}">
                  <a16:creationId xmlns:a16="http://schemas.microsoft.com/office/drawing/2014/main" id="{6C5D65D2-C4CF-9F8D-15A3-8F85589F920A}"/>
                </a:ext>
              </a:extLst>
            </p:cNvPr>
            <p:cNvPicPr/>
            <p:nvPr/>
          </p:nvPicPr>
          <p:blipFill>
            <a:blip r:embed="rId7"/>
            <a:stretch>
              <a:fillRect/>
            </a:stretch>
          </p:blipFill>
          <p:spPr>
            <a:xfrm>
              <a:off x="4380379" y="145181"/>
              <a:ext cx="3939540" cy="1112521"/>
            </a:xfrm>
            <a:prstGeom prst="rect">
              <a:avLst/>
            </a:prstGeom>
          </p:spPr>
        </p:pic>
        <p:sp>
          <p:nvSpPr>
            <p:cNvPr id="23" name="Rectangle 22">
              <a:extLst>
                <a:ext uri="{FF2B5EF4-FFF2-40B4-BE49-F238E27FC236}">
                  <a16:creationId xmlns:a16="http://schemas.microsoft.com/office/drawing/2014/main" id="{43506B40-9281-7D92-838E-06212CB0F93D}"/>
                </a:ext>
              </a:extLst>
            </p:cNvPr>
            <p:cNvSpPr/>
            <p:nvPr/>
          </p:nvSpPr>
          <p:spPr>
            <a:xfrm>
              <a:off x="4267603" y="-515160"/>
              <a:ext cx="2557355" cy="4520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b="1" dirty="0">
                  <a:effectLst/>
                  <a:latin typeface="Arial" panose="020B0604020202020204" pitchFamily="34" charset="0"/>
                  <a:ea typeface="Arial" panose="020B0604020202020204" pitchFamily="34" charset="0"/>
                </a:rPr>
                <a:t>ArcMap</a:t>
              </a:r>
              <a:endParaRPr lang="en-US" dirty="0">
                <a:effectLst/>
                <a:latin typeface="Calibri" panose="020F0502020204030204" pitchFamily="34" charset="0"/>
                <a:ea typeface="Calibri" panose="020F0502020204030204" pitchFamily="34" charset="0"/>
              </a:endParaRPr>
            </a:p>
          </p:txBody>
        </p:sp>
        <p:pic>
          <p:nvPicPr>
            <p:cNvPr id="24" name="Picture 23">
              <a:extLst>
                <a:ext uri="{FF2B5EF4-FFF2-40B4-BE49-F238E27FC236}">
                  <a16:creationId xmlns:a16="http://schemas.microsoft.com/office/drawing/2014/main" id="{522B6C56-2C89-5D66-F614-C67686A9C6AB}"/>
                </a:ext>
              </a:extLst>
            </p:cNvPr>
            <p:cNvPicPr/>
            <p:nvPr/>
          </p:nvPicPr>
          <p:blipFill>
            <a:blip r:embed="rId8"/>
            <a:stretch>
              <a:fillRect/>
            </a:stretch>
          </p:blipFill>
          <p:spPr>
            <a:xfrm>
              <a:off x="4203192" y="775970"/>
              <a:ext cx="3669792" cy="2304288"/>
            </a:xfrm>
            <a:prstGeom prst="rect">
              <a:avLst/>
            </a:prstGeom>
          </p:spPr>
        </p:pic>
        <p:pic>
          <p:nvPicPr>
            <p:cNvPr id="25" name="Picture 24" descr="ArcMap">
              <a:extLst>
                <a:ext uri="{FF2B5EF4-FFF2-40B4-BE49-F238E27FC236}">
                  <a16:creationId xmlns:a16="http://schemas.microsoft.com/office/drawing/2014/main" id="{1E2AAFB2-FD10-A196-84DA-4FAFDC7B6D0B}"/>
                </a:ext>
              </a:extLst>
            </p:cNvPr>
            <p:cNvPicPr/>
            <p:nvPr/>
          </p:nvPicPr>
          <p:blipFill>
            <a:blip r:embed="rId9"/>
            <a:stretch>
              <a:fillRect/>
            </a:stretch>
          </p:blipFill>
          <p:spPr>
            <a:xfrm>
              <a:off x="4243832" y="798830"/>
              <a:ext cx="3578352" cy="2218944"/>
            </a:xfrm>
            <a:prstGeom prst="rect">
              <a:avLst/>
            </a:prstGeom>
          </p:spPr>
        </p:pic>
        <p:sp>
          <p:nvSpPr>
            <p:cNvPr id="26" name="Shape 1205">
              <a:extLst>
                <a:ext uri="{FF2B5EF4-FFF2-40B4-BE49-F238E27FC236}">
                  <a16:creationId xmlns:a16="http://schemas.microsoft.com/office/drawing/2014/main" id="{484A3D87-1E66-503F-A062-2D6F68537608}"/>
                </a:ext>
              </a:extLst>
            </p:cNvPr>
            <p:cNvSpPr/>
            <p:nvPr/>
          </p:nvSpPr>
          <p:spPr>
            <a:xfrm>
              <a:off x="4247388" y="797306"/>
              <a:ext cx="3585972" cy="2220468"/>
            </a:xfrm>
            <a:custGeom>
              <a:avLst/>
              <a:gdLst/>
              <a:ahLst/>
              <a:cxnLst/>
              <a:rect l="0" t="0" r="0" b="0"/>
              <a:pathLst>
                <a:path w="3585972" h="2220468">
                  <a:moveTo>
                    <a:pt x="0" y="27178"/>
                  </a:moveTo>
                  <a:cubicBezTo>
                    <a:pt x="0" y="12192"/>
                    <a:pt x="12192" y="0"/>
                    <a:pt x="27178" y="0"/>
                  </a:cubicBezTo>
                  <a:lnTo>
                    <a:pt x="3558794" y="0"/>
                  </a:lnTo>
                  <a:cubicBezTo>
                    <a:pt x="3573780" y="0"/>
                    <a:pt x="3585972" y="12192"/>
                    <a:pt x="3585972" y="27178"/>
                  </a:cubicBezTo>
                  <a:lnTo>
                    <a:pt x="3585972" y="2193290"/>
                  </a:lnTo>
                  <a:cubicBezTo>
                    <a:pt x="3585972" y="2208276"/>
                    <a:pt x="3573780" y="2220468"/>
                    <a:pt x="3558794" y="2220468"/>
                  </a:cubicBezTo>
                  <a:lnTo>
                    <a:pt x="27178" y="2220468"/>
                  </a:lnTo>
                  <a:cubicBezTo>
                    <a:pt x="12192" y="2220468"/>
                    <a:pt x="0" y="2208276"/>
                    <a:pt x="0" y="2193290"/>
                  </a:cubicBezTo>
                  <a:close/>
                </a:path>
              </a:pathLst>
            </a:custGeom>
            <a:ln w="3048" cap="flat">
              <a:round/>
            </a:ln>
          </p:spPr>
          <p:style>
            <a:lnRef idx="1">
              <a:srgbClr val="5AC3FA">
                <a:alpha val="70196"/>
              </a:srgbClr>
            </a:lnRef>
            <a:fillRef idx="0">
              <a:srgbClr val="000000">
                <a:alpha val="0"/>
              </a:srgbClr>
            </a:fillRef>
            <a:effectRef idx="0">
              <a:scrgbClr r="0" g="0" b="0"/>
            </a:effectRef>
            <a:fontRef idx="none"/>
          </p:style>
          <p:txBody>
            <a:bodyPr/>
            <a:lstStyle/>
            <a:p>
              <a:endParaRPr lang="en-US"/>
            </a:p>
          </p:txBody>
        </p:sp>
        <p:pic>
          <p:nvPicPr>
            <p:cNvPr id="27" name="Picture 26" descr="ArcMap">
              <a:extLst>
                <a:ext uri="{FF2B5EF4-FFF2-40B4-BE49-F238E27FC236}">
                  <a16:creationId xmlns:a16="http://schemas.microsoft.com/office/drawing/2014/main" id="{E13DF462-7185-7CB3-613E-5044158491BD}"/>
                </a:ext>
              </a:extLst>
            </p:cNvPr>
            <p:cNvPicPr/>
            <p:nvPr/>
          </p:nvPicPr>
          <p:blipFill>
            <a:blip r:embed="rId10"/>
            <a:stretch>
              <a:fillRect/>
            </a:stretch>
          </p:blipFill>
          <p:spPr>
            <a:xfrm>
              <a:off x="4355084" y="1339225"/>
              <a:ext cx="3467100" cy="2037589"/>
            </a:xfrm>
            <a:prstGeom prst="rect">
              <a:avLst/>
            </a:prstGeom>
          </p:spPr>
        </p:pic>
      </p:grpSp>
      <p:sp>
        <p:nvSpPr>
          <p:cNvPr id="28" name="Rectangle 27">
            <a:extLst>
              <a:ext uri="{FF2B5EF4-FFF2-40B4-BE49-F238E27FC236}">
                <a16:creationId xmlns:a16="http://schemas.microsoft.com/office/drawing/2014/main" id="{080C0D47-D77B-1E61-E53F-6CD96C973424}"/>
              </a:ext>
            </a:extLst>
          </p:cNvPr>
          <p:cNvSpPr/>
          <p:nvPr/>
        </p:nvSpPr>
        <p:spPr>
          <a:xfrm>
            <a:off x="297974" y="1487112"/>
            <a:ext cx="1578333" cy="26071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b="1" dirty="0">
                <a:effectLst/>
                <a:latin typeface="Arial" panose="020B0604020202020204" pitchFamily="34" charset="0"/>
                <a:ea typeface="Arial" panose="020B0604020202020204" pitchFamily="34" charset="0"/>
              </a:rPr>
              <a:t>ArcGIS Pro</a:t>
            </a:r>
            <a:endParaRPr lang="en-US" dirty="0">
              <a:effectLst/>
              <a:latin typeface="Calibri" panose="020F0502020204030204" pitchFamily="34" charset="0"/>
              <a:ea typeface="Calibri" panose="020F0502020204030204" pitchFamily="34" charset="0"/>
            </a:endParaRPr>
          </a:p>
        </p:txBody>
      </p:sp>
      <p:sp>
        <p:nvSpPr>
          <p:cNvPr id="40" name="Rectangle 39">
            <a:extLst>
              <a:ext uri="{FF2B5EF4-FFF2-40B4-BE49-F238E27FC236}">
                <a16:creationId xmlns:a16="http://schemas.microsoft.com/office/drawing/2014/main" id="{C3B59A23-A1D6-6ADD-5154-581C5CE73ED6}"/>
              </a:ext>
            </a:extLst>
          </p:cNvPr>
          <p:cNvSpPr/>
          <p:nvPr/>
        </p:nvSpPr>
        <p:spPr>
          <a:xfrm>
            <a:off x="5726369" y="1265232"/>
            <a:ext cx="1578333" cy="26071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b="1" dirty="0">
                <a:effectLst/>
                <a:latin typeface="Arial" panose="020B0604020202020204" pitchFamily="34" charset="0"/>
                <a:ea typeface="Arial" panose="020B0604020202020204" pitchFamily="34" charset="0"/>
              </a:rPr>
              <a:t>ArcGIS online</a:t>
            </a:r>
          </a:p>
          <a:p>
            <a:pPr marL="0" marR="0">
              <a:lnSpc>
                <a:spcPct val="107000"/>
              </a:lnSpc>
              <a:spcBef>
                <a:spcPts val="0"/>
              </a:spcBef>
              <a:spcAft>
                <a:spcPts val="800"/>
              </a:spcAft>
            </a:pPr>
            <a:r>
              <a:rPr lang="en-US" sz="1600" dirty="0">
                <a:effectLst/>
                <a:latin typeface="Arial" panose="020B0604020202020204" pitchFamily="34" charset="0"/>
                <a:ea typeface="Calibri" panose="020F0502020204030204" pitchFamily="34" charset="0"/>
              </a:rPr>
              <a:t>Directions</a:t>
            </a:r>
            <a:endParaRPr lang="en-US" sz="1600" dirty="0">
              <a:effectLst/>
              <a:latin typeface="Calibri" panose="020F0502020204030204" pitchFamily="34" charset="0"/>
              <a:ea typeface="Calibri" panose="020F0502020204030204" pitchFamily="34" charset="0"/>
            </a:endParaRPr>
          </a:p>
        </p:txBody>
      </p:sp>
      <p:pic>
        <p:nvPicPr>
          <p:cNvPr id="41" name="Picture 40" descr="ArcGIS Online">
            <a:extLst>
              <a:ext uri="{FF2B5EF4-FFF2-40B4-BE49-F238E27FC236}">
                <a16:creationId xmlns:a16="http://schemas.microsoft.com/office/drawing/2014/main" id="{864F0141-F13C-706A-4C52-D3271DA9A4DE}"/>
              </a:ext>
            </a:extLst>
          </p:cNvPr>
          <p:cNvPicPr/>
          <p:nvPr/>
        </p:nvPicPr>
        <p:blipFill>
          <a:blip r:embed="rId11"/>
          <a:stretch>
            <a:fillRect/>
          </a:stretch>
        </p:blipFill>
        <p:spPr>
          <a:xfrm>
            <a:off x="5726369" y="1995854"/>
            <a:ext cx="1808722" cy="2654972"/>
          </a:xfrm>
          <a:prstGeom prst="rect">
            <a:avLst/>
          </a:prstGeom>
        </p:spPr>
      </p:pic>
    </p:spTree>
    <p:extLst>
      <p:ext uri="{BB962C8B-B14F-4D97-AF65-F5344CB8AC3E}">
        <p14:creationId xmlns:p14="http://schemas.microsoft.com/office/powerpoint/2010/main" val="334385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sp>
        <p:nvSpPr>
          <p:cNvPr id="5" name="Title 1">
            <a:extLst>
              <a:ext uri="{FF2B5EF4-FFF2-40B4-BE49-F238E27FC236}">
                <a16:creationId xmlns:a16="http://schemas.microsoft.com/office/drawing/2014/main" id="{E4CE9013-BE1F-47A9-8CD2-B3210F9E1BC2}"/>
              </a:ext>
            </a:extLst>
          </p:cNvPr>
          <p:cNvSpPr txBox="1">
            <a:spLocks/>
          </p:cNvSpPr>
          <p:nvPr/>
        </p:nvSpPr>
        <p:spPr>
          <a:xfrm>
            <a:off x="118533" y="65660"/>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Analysis Application</a:t>
            </a:r>
            <a:endParaRPr lang="en-US" sz="2600" dirty="0">
              <a:solidFill>
                <a:srgbClr val="7030A0"/>
              </a:solidFill>
            </a:endParaRPr>
          </a:p>
        </p:txBody>
      </p:sp>
      <p:cxnSp>
        <p:nvCxnSpPr>
          <p:cNvPr id="7" name="Straight Connector 6">
            <a:extLst>
              <a:ext uri="{FF2B5EF4-FFF2-40B4-BE49-F238E27FC236}">
                <a16:creationId xmlns:a16="http://schemas.microsoft.com/office/drawing/2014/main" id="{DE46FEB8-9369-46A6-BF64-19532EAF77E2}"/>
              </a:ext>
            </a:extLst>
          </p:cNvPr>
          <p:cNvCxnSpPr/>
          <p:nvPr/>
        </p:nvCxnSpPr>
        <p:spPr>
          <a:xfrm>
            <a:off x="152400" y="970086"/>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28A5634A-9C5D-4F15-A64E-3FAF2010E9B8}"/>
              </a:ext>
            </a:extLst>
          </p:cNvPr>
          <p:cNvSpPr>
            <a:spLocks noGrp="1"/>
          </p:cNvSpPr>
          <p:nvPr>
            <p:ph type="sldNum" sz="quarter" idx="12"/>
          </p:nvPr>
        </p:nvSpPr>
        <p:spPr/>
        <p:txBody>
          <a:bodyPr/>
          <a:lstStyle/>
          <a:p>
            <a:fld id="{127DDC20-79C9-9647-820E-6D40A3D210C3}" type="slidenum">
              <a:rPr lang="en-US" smtClean="0"/>
              <a:pPr/>
              <a:t>32</a:t>
            </a:fld>
            <a:endParaRPr lang="en-US"/>
          </a:p>
        </p:txBody>
      </p:sp>
      <p:sp>
        <p:nvSpPr>
          <p:cNvPr id="12" name="TextBox 11">
            <a:extLst>
              <a:ext uri="{FF2B5EF4-FFF2-40B4-BE49-F238E27FC236}">
                <a16:creationId xmlns:a16="http://schemas.microsoft.com/office/drawing/2014/main" id="{CE9DECBC-1410-80C0-9D5A-E2536FFE106A}"/>
              </a:ext>
            </a:extLst>
          </p:cNvPr>
          <p:cNvSpPr txBox="1"/>
          <p:nvPr/>
        </p:nvSpPr>
        <p:spPr>
          <a:xfrm>
            <a:off x="5670331" y="4762790"/>
            <a:ext cx="1577546" cy="230832"/>
          </a:xfrm>
          <a:prstGeom prst="rect">
            <a:avLst/>
          </a:prstGeom>
          <a:noFill/>
        </p:spPr>
        <p:txBody>
          <a:bodyPr wrap="square" rtlCol="0">
            <a:spAutoFit/>
          </a:bodyPr>
          <a:lstStyle/>
          <a:p>
            <a:r>
              <a:rPr lang="en-US" sz="900" dirty="0">
                <a:solidFill>
                  <a:srgbClr val="7030A0"/>
                </a:solidFill>
              </a:rPr>
              <a:t>ESRI Training</a:t>
            </a:r>
          </a:p>
        </p:txBody>
      </p:sp>
      <p:sp>
        <p:nvSpPr>
          <p:cNvPr id="4" name="Rectangle 1027">
            <a:extLst>
              <a:ext uri="{FF2B5EF4-FFF2-40B4-BE49-F238E27FC236}">
                <a16:creationId xmlns:a16="http://schemas.microsoft.com/office/drawing/2014/main" id="{1B4DC1AF-D15F-93F2-BFF8-4232EAB090F2}"/>
              </a:ext>
            </a:extLst>
          </p:cNvPr>
          <p:cNvSpPr txBox="1">
            <a:spLocks noChangeArrowheads="1"/>
          </p:cNvSpPr>
          <p:nvPr/>
        </p:nvSpPr>
        <p:spPr>
          <a:xfrm>
            <a:off x="0" y="1119363"/>
            <a:ext cx="4363852" cy="3737301"/>
          </a:xfrm>
          <a:prstGeom prst="rect">
            <a:avLst/>
          </a:prstGeom>
        </p:spPr>
        <p:txBody>
          <a:bodyPr vert="horz" lIns="91440" tIns="45720" rIns="91440" bIns="45720" rtlCol="0">
            <a:normAutofit fontScale="92500" lnSpcReduction="20000"/>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Closest facility service</a:t>
            </a:r>
          </a:p>
          <a:p>
            <a:pPr lvl="1">
              <a:buFont typeface="Wingdings" panose="05000000000000000000" pitchFamily="2" charset="2"/>
              <a:buChar char="ü"/>
            </a:pPr>
            <a:r>
              <a:rPr lang="en-US" altLang="zh-CN" sz="2440" dirty="0"/>
              <a:t>Find the closest facilities from each incident</a:t>
            </a:r>
          </a:p>
          <a:p>
            <a:pPr lvl="1">
              <a:buFont typeface="Wingdings" panose="05000000000000000000" pitchFamily="2" charset="2"/>
              <a:buChar char="ü"/>
            </a:pPr>
            <a:r>
              <a:rPr lang="en-US" altLang="zh-CN" sz="2440" dirty="0"/>
              <a:t>Facilities: provide service</a:t>
            </a:r>
          </a:p>
          <a:p>
            <a:pPr lvl="1">
              <a:buFont typeface="Wingdings" panose="05000000000000000000" pitchFamily="2" charset="2"/>
              <a:buChar char="ü"/>
            </a:pPr>
            <a:r>
              <a:rPr lang="en-US" altLang="zh-CN" sz="2440" dirty="0"/>
              <a:t>Incidents: need service</a:t>
            </a:r>
          </a:p>
          <a:p>
            <a:pPr lvl="1">
              <a:buFont typeface="Wingdings" panose="05000000000000000000" pitchFamily="2" charset="2"/>
              <a:buChar char="ü"/>
            </a:pPr>
            <a:r>
              <a:rPr lang="en-US" altLang="zh-CN" sz="2440" dirty="0"/>
              <a:t>Generate routes and driving directions</a:t>
            </a:r>
          </a:p>
          <a:p>
            <a:pPr lvl="1">
              <a:buFont typeface="Wingdings" panose="05000000000000000000" pitchFamily="2" charset="2"/>
              <a:buChar char="ü"/>
            </a:pPr>
            <a:r>
              <a:rPr lang="en-US" altLang="zh-CN" sz="2440" dirty="0"/>
              <a:t>You can also</a:t>
            </a:r>
          </a:p>
          <a:p>
            <a:pPr lvl="2">
              <a:buFont typeface="Arial" panose="020B0604020202020204" pitchFamily="34" charset="0"/>
              <a:buChar char="•"/>
            </a:pPr>
            <a:r>
              <a:rPr lang="en-US" altLang="zh-CN" sz="2080" dirty="0"/>
              <a:t>Limit the search distance</a:t>
            </a:r>
          </a:p>
          <a:p>
            <a:pPr lvl="2">
              <a:buFont typeface="Arial" panose="020B0604020202020204" pitchFamily="34" charset="0"/>
              <a:buChar char="•"/>
            </a:pPr>
            <a:r>
              <a:rPr lang="en-US" altLang="zh-CN" sz="2080" dirty="0"/>
              <a:t>Limit the number of facilities to find</a:t>
            </a:r>
          </a:p>
          <a:p>
            <a:pPr marL="822960" lvl="2" indent="0">
              <a:buNone/>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grpSp>
        <p:nvGrpSpPr>
          <p:cNvPr id="3" name="Group 2" descr="Closet facility service example">
            <a:extLst>
              <a:ext uri="{FF2B5EF4-FFF2-40B4-BE49-F238E27FC236}">
                <a16:creationId xmlns:a16="http://schemas.microsoft.com/office/drawing/2014/main" id="{187D076E-4D8E-6CD5-30EC-B9C457177648}"/>
              </a:ext>
            </a:extLst>
          </p:cNvPr>
          <p:cNvGrpSpPr/>
          <p:nvPr/>
        </p:nvGrpSpPr>
        <p:grpSpPr>
          <a:xfrm>
            <a:off x="4322795" y="1440407"/>
            <a:ext cx="3830605" cy="2432093"/>
            <a:chOff x="0" y="0"/>
            <a:chExt cx="5091684" cy="3528060"/>
          </a:xfrm>
        </p:grpSpPr>
        <p:pic>
          <p:nvPicPr>
            <p:cNvPr id="8" name="Picture 7">
              <a:extLst>
                <a:ext uri="{FF2B5EF4-FFF2-40B4-BE49-F238E27FC236}">
                  <a16:creationId xmlns:a16="http://schemas.microsoft.com/office/drawing/2014/main" id="{86DDB7E1-E862-FC17-E09B-3077D9773D59}"/>
                </a:ext>
              </a:extLst>
            </p:cNvPr>
            <p:cNvPicPr/>
            <p:nvPr/>
          </p:nvPicPr>
          <p:blipFill>
            <a:blip r:embed="rId3"/>
            <a:stretch>
              <a:fillRect/>
            </a:stretch>
          </p:blipFill>
          <p:spPr>
            <a:xfrm>
              <a:off x="0" y="0"/>
              <a:ext cx="5091684" cy="3528060"/>
            </a:xfrm>
            <a:prstGeom prst="rect">
              <a:avLst/>
            </a:prstGeom>
          </p:spPr>
        </p:pic>
        <p:pic>
          <p:nvPicPr>
            <p:cNvPr id="9" name="Picture 8">
              <a:extLst>
                <a:ext uri="{FF2B5EF4-FFF2-40B4-BE49-F238E27FC236}">
                  <a16:creationId xmlns:a16="http://schemas.microsoft.com/office/drawing/2014/main" id="{649E4390-BFED-CBAA-495B-646400D68B01}"/>
                </a:ext>
              </a:extLst>
            </p:cNvPr>
            <p:cNvPicPr/>
            <p:nvPr/>
          </p:nvPicPr>
          <p:blipFill>
            <a:blip r:embed="rId4"/>
            <a:stretch>
              <a:fillRect/>
            </a:stretch>
          </p:blipFill>
          <p:spPr>
            <a:xfrm>
              <a:off x="41148" y="28448"/>
              <a:ext cx="5001769" cy="3438145"/>
            </a:xfrm>
            <a:prstGeom prst="rect">
              <a:avLst/>
            </a:prstGeom>
          </p:spPr>
        </p:pic>
        <p:sp>
          <p:nvSpPr>
            <p:cNvPr id="10" name="Shape 1345" descr="Closet facility service example">
              <a:extLst>
                <a:ext uri="{FF2B5EF4-FFF2-40B4-BE49-F238E27FC236}">
                  <a16:creationId xmlns:a16="http://schemas.microsoft.com/office/drawing/2014/main" id="{467B4AD0-8EBB-366B-4672-ECD628C9C452}"/>
                </a:ext>
              </a:extLst>
            </p:cNvPr>
            <p:cNvSpPr/>
            <p:nvPr/>
          </p:nvSpPr>
          <p:spPr>
            <a:xfrm>
              <a:off x="44197" y="21336"/>
              <a:ext cx="5007864" cy="3444240"/>
            </a:xfrm>
            <a:custGeom>
              <a:avLst/>
              <a:gdLst/>
              <a:ahLst/>
              <a:cxnLst/>
              <a:rect l="0" t="0" r="0" b="0"/>
              <a:pathLst>
                <a:path w="5007864" h="3444240">
                  <a:moveTo>
                    <a:pt x="0" y="42164"/>
                  </a:moveTo>
                  <a:cubicBezTo>
                    <a:pt x="0" y="18923"/>
                    <a:pt x="18923" y="0"/>
                    <a:pt x="42163" y="0"/>
                  </a:cubicBezTo>
                  <a:lnTo>
                    <a:pt x="4965700" y="0"/>
                  </a:lnTo>
                  <a:cubicBezTo>
                    <a:pt x="4988941" y="0"/>
                    <a:pt x="5007864" y="18923"/>
                    <a:pt x="5007864" y="42164"/>
                  </a:cubicBezTo>
                  <a:lnTo>
                    <a:pt x="5007864" y="3402076"/>
                  </a:lnTo>
                  <a:cubicBezTo>
                    <a:pt x="5007864" y="3425317"/>
                    <a:pt x="4988941" y="3444240"/>
                    <a:pt x="4965700" y="3444240"/>
                  </a:cubicBezTo>
                  <a:lnTo>
                    <a:pt x="42163" y="3444240"/>
                  </a:lnTo>
                  <a:cubicBezTo>
                    <a:pt x="18923" y="3444240"/>
                    <a:pt x="0" y="3425317"/>
                    <a:pt x="0" y="3402076"/>
                  </a:cubicBezTo>
                  <a:close/>
                </a:path>
              </a:pathLst>
            </a:custGeom>
            <a:ln w="3048" cap="flat">
              <a:round/>
            </a:ln>
          </p:spPr>
          <p:style>
            <a:lnRef idx="1">
              <a:srgbClr val="5AC3FA">
                <a:alpha val="70196"/>
              </a:srgbClr>
            </a:lnRef>
            <a:fillRef idx="0">
              <a:srgbClr val="000000">
                <a:alpha val="0"/>
              </a:srgbClr>
            </a:fillRef>
            <a:effectRef idx="0">
              <a:scrgbClr r="0" g="0" b="0"/>
            </a:effectRef>
            <a:fontRef idx="none"/>
          </p:style>
          <p:txBody>
            <a:bodyPr/>
            <a:lstStyle/>
            <a:p>
              <a:endParaRPr lang="en-US"/>
            </a:p>
          </p:txBody>
        </p:sp>
        <p:pic>
          <p:nvPicPr>
            <p:cNvPr id="11" name="Picture 10" descr="Closet facility service example">
              <a:extLst>
                <a:ext uri="{FF2B5EF4-FFF2-40B4-BE49-F238E27FC236}">
                  <a16:creationId xmlns:a16="http://schemas.microsoft.com/office/drawing/2014/main" id="{86141173-D586-CF8C-9C3C-B5E18A464B80}"/>
                </a:ext>
              </a:extLst>
            </p:cNvPr>
            <p:cNvPicPr/>
            <p:nvPr/>
          </p:nvPicPr>
          <p:blipFill>
            <a:blip r:embed="rId5"/>
            <a:stretch>
              <a:fillRect/>
            </a:stretch>
          </p:blipFill>
          <p:spPr>
            <a:xfrm>
              <a:off x="135636" y="126492"/>
              <a:ext cx="4824985" cy="3259836"/>
            </a:xfrm>
            <a:prstGeom prst="rect">
              <a:avLst/>
            </a:prstGeom>
          </p:spPr>
        </p:pic>
      </p:grpSp>
    </p:spTree>
    <p:extLst>
      <p:ext uri="{BB962C8B-B14F-4D97-AF65-F5344CB8AC3E}">
        <p14:creationId xmlns:p14="http://schemas.microsoft.com/office/powerpoint/2010/main" val="172264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sp>
        <p:nvSpPr>
          <p:cNvPr id="5" name="Title 1">
            <a:extLst>
              <a:ext uri="{FF2B5EF4-FFF2-40B4-BE49-F238E27FC236}">
                <a16:creationId xmlns:a16="http://schemas.microsoft.com/office/drawing/2014/main" id="{E4CE9013-BE1F-47A9-8CD2-B3210F9E1BC2}"/>
              </a:ext>
            </a:extLst>
          </p:cNvPr>
          <p:cNvSpPr txBox="1">
            <a:spLocks/>
          </p:cNvSpPr>
          <p:nvPr/>
        </p:nvSpPr>
        <p:spPr>
          <a:xfrm>
            <a:off x="118533" y="65660"/>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Analysis Application</a:t>
            </a:r>
            <a:endParaRPr lang="en-US" sz="2600" dirty="0">
              <a:solidFill>
                <a:srgbClr val="7030A0"/>
              </a:solidFill>
            </a:endParaRPr>
          </a:p>
        </p:txBody>
      </p:sp>
      <p:cxnSp>
        <p:nvCxnSpPr>
          <p:cNvPr id="7" name="Straight Connector 6">
            <a:extLst>
              <a:ext uri="{FF2B5EF4-FFF2-40B4-BE49-F238E27FC236}">
                <a16:creationId xmlns:a16="http://schemas.microsoft.com/office/drawing/2014/main" id="{DE46FEB8-9369-46A6-BF64-19532EAF77E2}"/>
              </a:ext>
            </a:extLst>
          </p:cNvPr>
          <p:cNvCxnSpPr/>
          <p:nvPr/>
        </p:nvCxnSpPr>
        <p:spPr>
          <a:xfrm>
            <a:off x="152400" y="970086"/>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28A5634A-9C5D-4F15-A64E-3FAF2010E9B8}"/>
              </a:ext>
            </a:extLst>
          </p:cNvPr>
          <p:cNvSpPr>
            <a:spLocks noGrp="1"/>
          </p:cNvSpPr>
          <p:nvPr>
            <p:ph type="sldNum" sz="quarter" idx="12"/>
          </p:nvPr>
        </p:nvSpPr>
        <p:spPr/>
        <p:txBody>
          <a:bodyPr/>
          <a:lstStyle/>
          <a:p>
            <a:fld id="{127DDC20-79C9-9647-820E-6D40A3D210C3}" type="slidenum">
              <a:rPr lang="en-US" smtClean="0"/>
              <a:pPr/>
              <a:t>33</a:t>
            </a:fld>
            <a:endParaRPr lang="en-US"/>
          </a:p>
        </p:txBody>
      </p:sp>
      <p:sp>
        <p:nvSpPr>
          <p:cNvPr id="12" name="TextBox 11">
            <a:extLst>
              <a:ext uri="{FF2B5EF4-FFF2-40B4-BE49-F238E27FC236}">
                <a16:creationId xmlns:a16="http://schemas.microsoft.com/office/drawing/2014/main" id="{CE9DECBC-1410-80C0-9D5A-E2536FFE106A}"/>
              </a:ext>
            </a:extLst>
          </p:cNvPr>
          <p:cNvSpPr txBox="1"/>
          <p:nvPr/>
        </p:nvSpPr>
        <p:spPr>
          <a:xfrm>
            <a:off x="5670331" y="4762790"/>
            <a:ext cx="1577546" cy="230832"/>
          </a:xfrm>
          <a:prstGeom prst="rect">
            <a:avLst/>
          </a:prstGeom>
          <a:noFill/>
        </p:spPr>
        <p:txBody>
          <a:bodyPr wrap="square" rtlCol="0">
            <a:spAutoFit/>
          </a:bodyPr>
          <a:lstStyle/>
          <a:p>
            <a:r>
              <a:rPr lang="en-US" sz="900" dirty="0">
                <a:solidFill>
                  <a:srgbClr val="7030A0"/>
                </a:solidFill>
              </a:rPr>
              <a:t>ESRI Training</a:t>
            </a:r>
          </a:p>
        </p:txBody>
      </p:sp>
      <p:sp>
        <p:nvSpPr>
          <p:cNvPr id="4" name="Rectangle 1027">
            <a:extLst>
              <a:ext uri="{FF2B5EF4-FFF2-40B4-BE49-F238E27FC236}">
                <a16:creationId xmlns:a16="http://schemas.microsoft.com/office/drawing/2014/main" id="{1B4DC1AF-D15F-93F2-BFF8-4232EAB090F2}"/>
              </a:ext>
            </a:extLst>
          </p:cNvPr>
          <p:cNvSpPr txBox="1">
            <a:spLocks noChangeArrowheads="1"/>
          </p:cNvSpPr>
          <p:nvPr/>
        </p:nvSpPr>
        <p:spPr>
          <a:xfrm>
            <a:off x="302741" y="1029962"/>
            <a:ext cx="4363852" cy="3398607"/>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Closest facility service</a:t>
            </a:r>
          </a:p>
          <a:p>
            <a:pPr marL="822960" lvl="2" indent="0">
              <a:buNone/>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grpSp>
        <p:nvGrpSpPr>
          <p:cNvPr id="3" name="Group 2">
            <a:extLst>
              <a:ext uri="{FF2B5EF4-FFF2-40B4-BE49-F238E27FC236}">
                <a16:creationId xmlns:a16="http://schemas.microsoft.com/office/drawing/2014/main" id="{0B28CF4E-813D-A486-CEFB-B2941E94E042}"/>
              </a:ext>
            </a:extLst>
          </p:cNvPr>
          <p:cNvGrpSpPr/>
          <p:nvPr/>
        </p:nvGrpSpPr>
        <p:grpSpPr>
          <a:xfrm>
            <a:off x="63062" y="1550675"/>
            <a:ext cx="4212187" cy="3027575"/>
            <a:chOff x="0" y="-515160"/>
            <a:chExt cx="6824958" cy="5248957"/>
          </a:xfrm>
        </p:grpSpPr>
        <p:pic>
          <p:nvPicPr>
            <p:cNvPr id="8" name="Picture 7">
              <a:extLst>
                <a:ext uri="{FF2B5EF4-FFF2-40B4-BE49-F238E27FC236}">
                  <a16:creationId xmlns:a16="http://schemas.microsoft.com/office/drawing/2014/main" id="{CC2319E8-DA2E-0FCC-D3FC-1233325FF3BD}"/>
                </a:ext>
              </a:extLst>
            </p:cNvPr>
            <p:cNvPicPr/>
            <p:nvPr/>
          </p:nvPicPr>
          <p:blipFill>
            <a:blip r:embed="rId3"/>
            <a:stretch>
              <a:fillRect/>
            </a:stretch>
          </p:blipFill>
          <p:spPr>
            <a:xfrm>
              <a:off x="0" y="2687065"/>
              <a:ext cx="2930652" cy="2046732"/>
            </a:xfrm>
            <a:prstGeom prst="rect">
              <a:avLst/>
            </a:prstGeom>
          </p:spPr>
        </p:pic>
        <p:sp>
          <p:nvSpPr>
            <p:cNvPr id="23" name="Rectangle 22">
              <a:extLst>
                <a:ext uri="{FF2B5EF4-FFF2-40B4-BE49-F238E27FC236}">
                  <a16:creationId xmlns:a16="http://schemas.microsoft.com/office/drawing/2014/main" id="{43506B40-9281-7D92-838E-06212CB0F93D}"/>
                </a:ext>
              </a:extLst>
            </p:cNvPr>
            <p:cNvSpPr/>
            <p:nvPr/>
          </p:nvSpPr>
          <p:spPr>
            <a:xfrm>
              <a:off x="4267603" y="-515160"/>
              <a:ext cx="2557355" cy="4520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b="1" dirty="0">
                  <a:effectLst/>
                  <a:latin typeface="Arial" panose="020B0604020202020204" pitchFamily="34" charset="0"/>
                  <a:ea typeface="Arial" panose="020B0604020202020204" pitchFamily="34" charset="0"/>
                </a:rPr>
                <a:t>ArcMap</a:t>
              </a:r>
              <a:endParaRPr lang="en-US" dirty="0">
                <a:effectLst/>
                <a:latin typeface="Calibri" panose="020F0502020204030204" pitchFamily="34" charset="0"/>
                <a:ea typeface="Calibri" panose="020F0502020204030204" pitchFamily="34" charset="0"/>
              </a:endParaRPr>
            </a:p>
          </p:txBody>
        </p:sp>
      </p:grpSp>
      <p:sp>
        <p:nvSpPr>
          <p:cNvPr id="28" name="Rectangle 27">
            <a:extLst>
              <a:ext uri="{FF2B5EF4-FFF2-40B4-BE49-F238E27FC236}">
                <a16:creationId xmlns:a16="http://schemas.microsoft.com/office/drawing/2014/main" id="{080C0D47-D77B-1E61-E53F-6CD96C973424}"/>
              </a:ext>
            </a:extLst>
          </p:cNvPr>
          <p:cNvSpPr/>
          <p:nvPr/>
        </p:nvSpPr>
        <p:spPr>
          <a:xfrm>
            <a:off x="297974" y="1487112"/>
            <a:ext cx="1578333" cy="26071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b="1" dirty="0">
                <a:effectLst/>
                <a:latin typeface="Arial" panose="020B0604020202020204" pitchFamily="34" charset="0"/>
                <a:ea typeface="Arial" panose="020B0604020202020204" pitchFamily="34" charset="0"/>
              </a:rPr>
              <a:t>ArcGIS Pro</a:t>
            </a:r>
            <a:endParaRPr lang="en-US" dirty="0">
              <a:effectLst/>
              <a:latin typeface="Calibri" panose="020F0502020204030204" pitchFamily="34" charset="0"/>
              <a:ea typeface="Calibri" panose="020F0502020204030204" pitchFamily="34" charset="0"/>
            </a:endParaRPr>
          </a:p>
        </p:txBody>
      </p:sp>
      <p:sp>
        <p:nvSpPr>
          <p:cNvPr id="40" name="Rectangle 39">
            <a:extLst>
              <a:ext uri="{FF2B5EF4-FFF2-40B4-BE49-F238E27FC236}">
                <a16:creationId xmlns:a16="http://schemas.microsoft.com/office/drawing/2014/main" id="{C3B59A23-A1D6-6ADD-5154-581C5CE73ED6}"/>
              </a:ext>
            </a:extLst>
          </p:cNvPr>
          <p:cNvSpPr/>
          <p:nvPr/>
        </p:nvSpPr>
        <p:spPr>
          <a:xfrm>
            <a:off x="5726369" y="1515730"/>
            <a:ext cx="1578333" cy="26071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b="1" dirty="0">
                <a:effectLst/>
                <a:latin typeface="Arial" panose="020B0604020202020204" pitchFamily="34" charset="0"/>
                <a:ea typeface="Arial" panose="020B0604020202020204" pitchFamily="34" charset="0"/>
              </a:rPr>
              <a:t>ArcGIS online</a:t>
            </a:r>
            <a:endParaRPr lang="en-US" dirty="0">
              <a:effectLst/>
              <a:latin typeface="Calibri" panose="020F0502020204030204" pitchFamily="34" charset="0"/>
              <a:ea typeface="Calibri" panose="020F0502020204030204" pitchFamily="34" charset="0"/>
            </a:endParaRPr>
          </a:p>
        </p:txBody>
      </p:sp>
      <p:grpSp>
        <p:nvGrpSpPr>
          <p:cNvPr id="14" name="Group 13" descr="ArcGIS Pro">
            <a:extLst>
              <a:ext uri="{FF2B5EF4-FFF2-40B4-BE49-F238E27FC236}">
                <a16:creationId xmlns:a16="http://schemas.microsoft.com/office/drawing/2014/main" id="{89BC2B85-71A0-9FBC-A505-55A25520A07C}"/>
              </a:ext>
            </a:extLst>
          </p:cNvPr>
          <p:cNvGrpSpPr/>
          <p:nvPr/>
        </p:nvGrpSpPr>
        <p:grpSpPr>
          <a:xfrm>
            <a:off x="906" y="2212188"/>
            <a:ext cx="2419101" cy="2442268"/>
            <a:chOff x="0" y="495826"/>
            <a:chExt cx="3907536" cy="4261107"/>
          </a:xfrm>
        </p:grpSpPr>
        <p:pic>
          <p:nvPicPr>
            <p:cNvPr id="20" name="Picture 19">
              <a:extLst>
                <a:ext uri="{FF2B5EF4-FFF2-40B4-BE49-F238E27FC236}">
                  <a16:creationId xmlns:a16="http://schemas.microsoft.com/office/drawing/2014/main" id="{A40F39F7-B617-31BC-ACCA-07596DE6F7A0}"/>
                </a:ext>
              </a:extLst>
            </p:cNvPr>
            <p:cNvPicPr/>
            <p:nvPr/>
          </p:nvPicPr>
          <p:blipFill>
            <a:blip r:embed="rId3"/>
            <a:stretch>
              <a:fillRect/>
            </a:stretch>
          </p:blipFill>
          <p:spPr>
            <a:xfrm>
              <a:off x="0" y="2710201"/>
              <a:ext cx="2930652" cy="2046732"/>
            </a:xfrm>
            <a:prstGeom prst="rect">
              <a:avLst/>
            </a:prstGeom>
          </p:spPr>
        </p:pic>
        <p:pic>
          <p:nvPicPr>
            <p:cNvPr id="29" name="Picture 28">
              <a:extLst>
                <a:ext uri="{FF2B5EF4-FFF2-40B4-BE49-F238E27FC236}">
                  <a16:creationId xmlns:a16="http://schemas.microsoft.com/office/drawing/2014/main" id="{4F818942-F0B0-8247-76BD-8490CC242B16}"/>
                </a:ext>
              </a:extLst>
            </p:cNvPr>
            <p:cNvPicPr/>
            <p:nvPr/>
          </p:nvPicPr>
          <p:blipFill>
            <a:blip r:embed="rId4"/>
            <a:stretch>
              <a:fillRect/>
            </a:stretch>
          </p:blipFill>
          <p:spPr>
            <a:xfrm>
              <a:off x="181356" y="495826"/>
              <a:ext cx="3726180" cy="4158996"/>
            </a:xfrm>
            <a:prstGeom prst="rect">
              <a:avLst/>
            </a:prstGeom>
          </p:spPr>
        </p:pic>
        <p:pic>
          <p:nvPicPr>
            <p:cNvPr id="30" name="Picture 29">
              <a:extLst>
                <a:ext uri="{FF2B5EF4-FFF2-40B4-BE49-F238E27FC236}">
                  <a16:creationId xmlns:a16="http://schemas.microsoft.com/office/drawing/2014/main" id="{93D83F52-AD05-EB07-D671-C7B41A20E652}"/>
                </a:ext>
              </a:extLst>
            </p:cNvPr>
            <p:cNvPicPr/>
            <p:nvPr/>
          </p:nvPicPr>
          <p:blipFill>
            <a:blip r:embed="rId5"/>
            <a:stretch>
              <a:fillRect/>
            </a:stretch>
          </p:blipFill>
          <p:spPr>
            <a:xfrm>
              <a:off x="222504" y="520214"/>
              <a:ext cx="3642360" cy="4072129"/>
            </a:xfrm>
            <a:prstGeom prst="rect">
              <a:avLst/>
            </a:prstGeom>
          </p:spPr>
        </p:pic>
        <p:sp>
          <p:nvSpPr>
            <p:cNvPr id="31" name="Shape 1404">
              <a:extLst>
                <a:ext uri="{FF2B5EF4-FFF2-40B4-BE49-F238E27FC236}">
                  <a16:creationId xmlns:a16="http://schemas.microsoft.com/office/drawing/2014/main" id="{F1C57795-4F2A-9BC0-93B7-6141974D4D95}"/>
                </a:ext>
              </a:extLst>
            </p:cNvPr>
            <p:cNvSpPr/>
            <p:nvPr/>
          </p:nvSpPr>
          <p:spPr>
            <a:xfrm>
              <a:off x="225552" y="517166"/>
              <a:ext cx="3642360" cy="4075176"/>
            </a:xfrm>
            <a:custGeom>
              <a:avLst/>
              <a:gdLst/>
              <a:ahLst/>
              <a:cxnLst/>
              <a:rect l="0" t="0" r="0" b="0"/>
              <a:pathLst>
                <a:path w="3642360" h="4075176">
                  <a:moveTo>
                    <a:pt x="0" y="44577"/>
                  </a:moveTo>
                  <a:cubicBezTo>
                    <a:pt x="0" y="19939"/>
                    <a:pt x="19964" y="0"/>
                    <a:pt x="44590" y="0"/>
                  </a:cubicBezTo>
                  <a:lnTo>
                    <a:pt x="3597783" y="0"/>
                  </a:lnTo>
                  <a:cubicBezTo>
                    <a:pt x="3622421" y="0"/>
                    <a:pt x="3642360" y="19939"/>
                    <a:pt x="3642360" y="44577"/>
                  </a:cubicBezTo>
                  <a:lnTo>
                    <a:pt x="3642360" y="4030586"/>
                  </a:lnTo>
                  <a:cubicBezTo>
                    <a:pt x="3642360" y="4055212"/>
                    <a:pt x="3622421" y="4075176"/>
                    <a:pt x="3597783" y="4075176"/>
                  </a:cubicBezTo>
                  <a:lnTo>
                    <a:pt x="44590" y="4075176"/>
                  </a:lnTo>
                  <a:cubicBezTo>
                    <a:pt x="19964" y="4075176"/>
                    <a:pt x="0" y="4055212"/>
                    <a:pt x="0" y="4030586"/>
                  </a:cubicBezTo>
                  <a:close/>
                </a:path>
              </a:pathLst>
            </a:custGeom>
            <a:ln w="3048" cap="flat">
              <a:round/>
            </a:ln>
          </p:spPr>
          <p:style>
            <a:lnRef idx="1">
              <a:srgbClr val="5AC3FA">
                <a:alpha val="70196"/>
              </a:srgbClr>
            </a:lnRef>
            <a:fillRef idx="0">
              <a:srgbClr val="000000">
                <a:alpha val="0"/>
              </a:srgbClr>
            </a:fillRef>
            <a:effectRef idx="0">
              <a:scrgbClr r="0" g="0" b="0"/>
            </a:effectRef>
            <a:fontRef idx="none"/>
          </p:style>
          <p:txBody>
            <a:bodyPr/>
            <a:lstStyle/>
            <a:p>
              <a:endParaRPr lang="en-US"/>
            </a:p>
          </p:txBody>
        </p:sp>
        <p:pic>
          <p:nvPicPr>
            <p:cNvPr id="32" name="Picture 31" descr="ArcGIS Pro">
              <a:extLst>
                <a:ext uri="{FF2B5EF4-FFF2-40B4-BE49-F238E27FC236}">
                  <a16:creationId xmlns:a16="http://schemas.microsoft.com/office/drawing/2014/main" id="{2F01A06C-3465-18E0-D081-DD711A82C0AF}"/>
                </a:ext>
              </a:extLst>
            </p:cNvPr>
            <p:cNvPicPr/>
            <p:nvPr/>
          </p:nvPicPr>
          <p:blipFill>
            <a:blip r:embed="rId6"/>
            <a:stretch>
              <a:fillRect/>
            </a:stretch>
          </p:blipFill>
          <p:spPr>
            <a:xfrm>
              <a:off x="294132" y="597938"/>
              <a:ext cx="3486912" cy="3913632"/>
            </a:xfrm>
            <a:prstGeom prst="rect">
              <a:avLst/>
            </a:prstGeom>
          </p:spPr>
        </p:pic>
      </p:grpSp>
      <p:grpSp>
        <p:nvGrpSpPr>
          <p:cNvPr id="15" name="Group 14" descr="ArcGIS Online">
            <a:extLst>
              <a:ext uri="{FF2B5EF4-FFF2-40B4-BE49-F238E27FC236}">
                <a16:creationId xmlns:a16="http://schemas.microsoft.com/office/drawing/2014/main" id="{D082AF84-64AB-9EE1-3D47-9E715BEE1BDB}"/>
              </a:ext>
            </a:extLst>
          </p:cNvPr>
          <p:cNvGrpSpPr/>
          <p:nvPr/>
        </p:nvGrpSpPr>
        <p:grpSpPr>
          <a:xfrm>
            <a:off x="5631058" y="2098125"/>
            <a:ext cx="1920240" cy="2617180"/>
            <a:chOff x="0" y="0"/>
            <a:chExt cx="3150108" cy="5899404"/>
          </a:xfrm>
        </p:grpSpPr>
        <p:pic>
          <p:nvPicPr>
            <p:cNvPr id="16" name="Picture 15">
              <a:extLst>
                <a:ext uri="{FF2B5EF4-FFF2-40B4-BE49-F238E27FC236}">
                  <a16:creationId xmlns:a16="http://schemas.microsoft.com/office/drawing/2014/main" id="{E9AFD82C-9418-0591-665A-64151CB59E15}"/>
                </a:ext>
              </a:extLst>
            </p:cNvPr>
            <p:cNvPicPr/>
            <p:nvPr/>
          </p:nvPicPr>
          <p:blipFill>
            <a:blip r:embed="rId7"/>
            <a:stretch>
              <a:fillRect/>
            </a:stretch>
          </p:blipFill>
          <p:spPr>
            <a:xfrm>
              <a:off x="0" y="0"/>
              <a:ext cx="3150108" cy="5899404"/>
            </a:xfrm>
            <a:prstGeom prst="rect">
              <a:avLst/>
            </a:prstGeom>
          </p:spPr>
        </p:pic>
        <p:pic>
          <p:nvPicPr>
            <p:cNvPr id="17" name="Picture 16">
              <a:extLst>
                <a:ext uri="{FF2B5EF4-FFF2-40B4-BE49-F238E27FC236}">
                  <a16:creationId xmlns:a16="http://schemas.microsoft.com/office/drawing/2014/main" id="{A8E8F19B-4A99-844C-BD88-044B73C5C639}"/>
                </a:ext>
              </a:extLst>
            </p:cNvPr>
            <p:cNvPicPr/>
            <p:nvPr/>
          </p:nvPicPr>
          <p:blipFill>
            <a:blip r:embed="rId8"/>
            <a:stretch>
              <a:fillRect/>
            </a:stretch>
          </p:blipFill>
          <p:spPr>
            <a:xfrm>
              <a:off x="39116" y="22351"/>
              <a:ext cx="3060192" cy="5815584"/>
            </a:xfrm>
            <a:prstGeom prst="rect">
              <a:avLst/>
            </a:prstGeom>
          </p:spPr>
        </p:pic>
        <p:sp>
          <p:nvSpPr>
            <p:cNvPr id="18" name="Shape 1380">
              <a:extLst>
                <a:ext uri="{FF2B5EF4-FFF2-40B4-BE49-F238E27FC236}">
                  <a16:creationId xmlns:a16="http://schemas.microsoft.com/office/drawing/2014/main" id="{CCC53B79-90BA-17A1-FFB6-46D29D64CCB0}"/>
                </a:ext>
              </a:extLst>
            </p:cNvPr>
            <p:cNvSpPr/>
            <p:nvPr/>
          </p:nvSpPr>
          <p:spPr>
            <a:xfrm>
              <a:off x="44196" y="21335"/>
              <a:ext cx="3066542" cy="5815584"/>
            </a:xfrm>
            <a:custGeom>
              <a:avLst/>
              <a:gdLst/>
              <a:ahLst/>
              <a:cxnLst/>
              <a:rect l="0" t="0" r="0" b="0"/>
              <a:pathLst>
                <a:path w="3066542" h="5815584">
                  <a:moveTo>
                    <a:pt x="0" y="37592"/>
                  </a:moveTo>
                  <a:cubicBezTo>
                    <a:pt x="0" y="16764"/>
                    <a:pt x="16764" y="0"/>
                    <a:pt x="37592" y="0"/>
                  </a:cubicBezTo>
                  <a:lnTo>
                    <a:pt x="3028950" y="0"/>
                  </a:lnTo>
                  <a:cubicBezTo>
                    <a:pt x="3049651" y="0"/>
                    <a:pt x="3066542" y="16764"/>
                    <a:pt x="3066542" y="37592"/>
                  </a:cubicBezTo>
                  <a:lnTo>
                    <a:pt x="3066542" y="5778043"/>
                  </a:lnTo>
                  <a:cubicBezTo>
                    <a:pt x="3066542" y="5798782"/>
                    <a:pt x="3049651" y="5815584"/>
                    <a:pt x="3028950" y="5815584"/>
                  </a:cubicBezTo>
                  <a:lnTo>
                    <a:pt x="37592" y="5815584"/>
                  </a:lnTo>
                  <a:cubicBezTo>
                    <a:pt x="16764" y="5815584"/>
                    <a:pt x="0" y="5798782"/>
                    <a:pt x="0" y="5778043"/>
                  </a:cubicBezTo>
                  <a:close/>
                </a:path>
              </a:pathLst>
            </a:custGeom>
            <a:ln w="3048" cap="flat">
              <a:round/>
            </a:ln>
          </p:spPr>
          <p:style>
            <a:lnRef idx="1">
              <a:srgbClr val="5AC3FA">
                <a:alpha val="70196"/>
              </a:srgbClr>
            </a:lnRef>
            <a:fillRef idx="0">
              <a:srgbClr val="000000">
                <a:alpha val="0"/>
              </a:srgbClr>
            </a:fillRef>
            <a:effectRef idx="0">
              <a:scrgbClr r="0" g="0" b="0"/>
            </a:effectRef>
            <a:fontRef idx="none"/>
          </p:style>
          <p:txBody>
            <a:bodyPr/>
            <a:lstStyle/>
            <a:p>
              <a:endParaRPr lang="en-US"/>
            </a:p>
          </p:txBody>
        </p:sp>
        <p:pic>
          <p:nvPicPr>
            <p:cNvPr id="19" name="Picture 18" descr="ArcGIS Online">
              <a:extLst>
                <a:ext uri="{FF2B5EF4-FFF2-40B4-BE49-F238E27FC236}">
                  <a16:creationId xmlns:a16="http://schemas.microsoft.com/office/drawing/2014/main" id="{B8D63919-75A9-3C20-7615-3EB9BADDFE6C}"/>
                </a:ext>
              </a:extLst>
            </p:cNvPr>
            <p:cNvPicPr/>
            <p:nvPr/>
          </p:nvPicPr>
          <p:blipFill>
            <a:blip r:embed="rId9"/>
            <a:stretch>
              <a:fillRect/>
            </a:stretch>
          </p:blipFill>
          <p:spPr>
            <a:xfrm>
              <a:off x="132588" y="121919"/>
              <a:ext cx="2887980" cy="5640324"/>
            </a:xfrm>
            <a:prstGeom prst="rect">
              <a:avLst/>
            </a:prstGeom>
          </p:spPr>
        </p:pic>
      </p:grpSp>
      <p:pic>
        <p:nvPicPr>
          <p:cNvPr id="33" name="Picture 32" descr="ArcMap">
            <a:extLst>
              <a:ext uri="{FF2B5EF4-FFF2-40B4-BE49-F238E27FC236}">
                <a16:creationId xmlns:a16="http://schemas.microsoft.com/office/drawing/2014/main" id="{A8355961-7624-6861-B82F-8AF2CAC1E50B}"/>
              </a:ext>
            </a:extLst>
          </p:cNvPr>
          <p:cNvPicPr/>
          <p:nvPr/>
        </p:nvPicPr>
        <p:blipFill>
          <a:blip r:embed="rId10"/>
          <a:stretch>
            <a:fillRect/>
          </a:stretch>
        </p:blipFill>
        <p:spPr>
          <a:xfrm>
            <a:off x="2498708" y="2212188"/>
            <a:ext cx="2801483" cy="1961226"/>
          </a:xfrm>
          <a:prstGeom prst="rect">
            <a:avLst/>
          </a:prstGeom>
        </p:spPr>
      </p:pic>
    </p:spTree>
    <p:extLst>
      <p:ext uri="{BB962C8B-B14F-4D97-AF65-F5344CB8AC3E}">
        <p14:creationId xmlns:p14="http://schemas.microsoft.com/office/powerpoint/2010/main" val="138929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sp>
        <p:nvSpPr>
          <p:cNvPr id="5" name="Title 1">
            <a:extLst>
              <a:ext uri="{FF2B5EF4-FFF2-40B4-BE49-F238E27FC236}">
                <a16:creationId xmlns:a16="http://schemas.microsoft.com/office/drawing/2014/main" id="{E4CE9013-BE1F-47A9-8CD2-B3210F9E1BC2}"/>
              </a:ext>
            </a:extLst>
          </p:cNvPr>
          <p:cNvSpPr txBox="1">
            <a:spLocks/>
          </p:cNvSpPr>
          <p:nvPr/>
        </p:nvSpPr>
        <p:spPr>
          <a:xfrm>
            <a:off x="118533" y="65660"/>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Analysis Application</a:t>
            </a:r>
            <a:endParaRPr lang="en-US" sz="2600" dirty="0">
              <a:solidFill>
                <a:srgbClr val="7030A0"/>
              </a:solidFill>
            </a:endParaRPr>
          </a:p>
        </p:txBody>
      </p:sp>
      <p:cxnSp>
        <p:nvCxnSpPr>
          <p:cNvPr id="7" name="Straight Connector 6">
            <a:extLst>
              <a:ext uri="{FF2B5EF4-FFF2-40B4-BE49-F238E27FC236}">
                <a16:creationId xmlns:a16="http://schemas.microsoft.com/office/drawing/2014/main" id="{DE46FEB8-9369-46A6-BF64-19532EAF77E2}"/>
              </a:ext>
            </a:extLst>
          </p:cNvPr>
          <p:cNvCxnSpPr/>
          <p:nvPr/>
        </p:nvCxnSpPr>
        <p:spPr>
          <a:xfrm>
            <a:off x="152400" y="970086"/>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28A5634A-9C5D-4F15-A64E-3FAF2010E9B8}"/>
              </a:ext>
            </a:extLst>
          </p:cNvPr>
          <p:cNvSpPr>
            <a:spLocks noGrp="1"/>
          </p:cNvSpPr>
          <p:nvPr>
            <p:ph type="sldNum" sz="quarter" idx="12"/>
          </p:nvPr>
        </p:nvSpPr>
        <p:spPr/>
        <p:txBody>
          <a:bodyPr/>
          <a:lstStyle/>
          <a:p>
            <a:fld id="{127DDC20-79C9-9647-820E-6D40A3D210C3}" type="slidenum">
              <a:rPr lang="en-US" smtClean="0"/>
              <a:pPr/>
              <a:t>34</a:t>
            </a:fld>
            <a:endParaRPr lang="en-US"/>
          </a:p>
        </p:txBody>
      </p:sp>
      <p:sp>
        <p:nvSpPr>
          <p:cNvPr id="12" name="TextBox 11">
            <a:extLst>
              <a:ext uri="{FF2B5EF4-FFF2-40B4-BE49-F238E27FC236}">
                <a16:creationId xmlns:a16="http://schemas.microsoft.com/office/drawing/2014/main" id="{CE9DECBC-1410-80C0-9D5A-E2536FFE106A}"/>
              </a:ext>
            </a:extLst>
          </p:cNvPr>
          <p:cNvSpPr txBox="1"/>
          <p:nvPr/>
        </p:nvSpPr>
        <p:spPr>
          <a:xfrm>
            <a:off x="5670331" y="4762790"/>
            <a:ext cx="1577546" cy="230832"/>
          </a:xfrm>
          <a:prstGeom prst="rect">
            <a:avLst/>
          </a:prstGeom>
          <a:noFill/>
        </p:spPr>
        <p:txBody>
          <a:bodyPr wrap="square" rtlCol="0">
            <a:spAutoFit/>
          </a:bodyPr>
          <a:lstStyle/>
          <a:p>
            <a:r>
              <a:rPr lang="en-US" sz="900" dirty="0">
                <a:solidFill>
                  <a:srgbClr val="7030A0"/>
                </a:solidFill>
              </a:rPr>
              <a:t>ESRI Training</a:t>
            </a:r>
          </a:p>
        </p:txBody>
      </p:sp>
      <p:sp>
        <p:nvSpPr>
          <p:cNvPr id="4" name="Rectangle 1027">
            <a:extLst>
              <a:ext uri="{FF2B5EF4-FFF2-40B4-BE49-F238E27FC236}">
                <a16:creationId xmlns:a16="http://schemas.microsoft.com/office/drawing/2014/main" id="{1B4DC1AF-D15F-93F2-BFF8-4232EAB090F2}"/>
              </a:ext>
            </a:extLst>
          </p:cNvPr>
          <p:cNvSpPr txBox="1">
            <a:spLocks noChangeArrowheads="1"/>
          </p:cNvSpPr>
          <p:nvPr/>
        </p:nvSpPr>
        <p:spPr>
          <a:xfrm>
            <a:off x="302741" y="1029962"/>
            <a:ext cx="4363852" cy="3398607"/>
          </a:xfrm>
          <a:prstGeom prst="rect">
            <a:avLst/>
          </a:prstGeom>
        </p:spPr>
        <p:txBody>
          <a:bodyPr vert="horz" lIns="91440" tIns="45720" rIns="91440" bIns="45720" rtlCol="0">
            <a:normAutofit fontScale="92500" lnSpcReduction="10000"/>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Service areas</a:t>
            </a:r>
          </a:p>
          <a:p>
            <a:pPr lvl="1">
              <a:buFont typeface="Wingdings" panose="05000000000000000000" pitchFamily="2" charset="2"/>
              <a:buChar char="ü"/>
            </a:pPr>
            <a:r>
              <a:rPr lang="en-US" altLang="zh-CN" sz="2440" dirty="0"/>
              <a:t>Find the area you can reach from a location in a given time period/distance</a:t>
            </a:r>
          </a:p>
          <a:p>
            <a:pPr lvl="1">
              <a:buFont typeface="Wingdings" panose="05000000000000000000" pitchFamily="2" charset="2"/>
              <a:buChar char="ü"/>
            </a:pPr>
            <a:r>
              <a:rPr lang="en-US" altLang="zh-CN" sz="2440" dirty="0"/>
              <a:t>You can also</a:t>
            </a:r>
          </a:p>
          <a:p>
            <a:pPr lvl="2">
              <a:buFont typeface="Arial" panose="020B0604020202020204" pitchFamily="34" charset="0"/>
              <a:buChar char="•"/>
            </a:pPr>
            <a:r>
              <a:rPr lang="en-US" altLang="zh-CN" sz="2080" dirty="0"/>
              <a:t>Solve for many locations</a:t>
            </a:r>
          </a:p>
          <a:p>
            <a:pPr lvl="2">
              <a:buFont typeface="Arial" panose="020B0604020202020204" pitchFamily="34" charset="0"/>
              <a:buChar char="•"/>
            </a:pPr>
            <a:r>
              <a:rPr lang="en-US" altLang="zh-CN" sz="2080" dirty="0"/>
              <a:t>Use multiple drive time/distance values</a:t>
            </a:r>
          </a:p>
          <a:p>
            <a:pPr lvl="2">
              <a:buFont typeface="Arial" panose="020B0604020202020204" pitchFamily="34" charset="0"/>
              <a:buChar char="•"/>
            </a:pPr>
            <a:r>
              <a:rPr lang="en-US" altLang="zh-CN" sz="2080" dirty="0"/>
              <a:t>Analyze for different times of the day</a:t>
            </a:r>
          </a:p>
          <a:p>
            <a:pPr marL="822960" lvl="2" indent="0">
              <a:buNone/>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pic>
        <p:nvPicPr>
          <p:cNvPr id="13" name="Picture 12" descr="Service areas example">
            <a:extLst>
              <a:ext uri="{FF2B5EF4-FFF2-40B4-BE49-F238E27FC236}">
                <a16:creationId xmlns:a16="http://schemas.microsoft.com/office/drawing/2014/main" id="{865FB9A9-4F56-FD7C-9041-95444D671333}"/>
              </a:ext>
            </a:extLst>
          </p:cNvPr>
          <p:cNvPicPr/>
          <p:nvPr/>
        </p:nvPicPr>
        <p:blipFill>
          <a:blip r:embed="rId3"/>
          <a:stretch>
            <a:fillRect/>
          </a:stretch>
        </p:blipFill>
        <p:spPr>
          <a:xfrm>
            <a:off x="4666593" y="1656995"/>
            <a:ext cx="2984007" cy="2516419"/>
          </a:xfrm>
          <a:prstGeom prst="rect">
            <a:avLst/>
          </a:prstGeom>
        </p:spPr>
      </p:pic>
    </p:spTree>
    <p:extLst>
      <p:ext uri="{BB962C8B-B14F-4D97-AF65-F5344CB8AC3E}">
        <p14:creationId xmlns:p14="http://schemas.microsoft.com/office/powerpoint/2010/main" val="235478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A62D25F-1D13-0D6B-8764-E225340B1724}"/>
              </a:ext>
            </a:extLst>
          </p:cNvPr>
          <p:cNvPicPr>
            <a:picLocks noGrp="1" noChangeAspect="1"/>
          </p:cNvPicPr>
          <p:nvPr>
            <p:ph idx="1"/>
          </p:nvPr>
        </p:nvPicPr>
        <p:blipFill>
          <a:blip r:embed="rId2"/>
          <a:stretch>
            <a:fillRect/>
          </a:stretch>
        </p:blipFill>
        <p:spPr>
          <a:xfrm>
            <a:off x="0" y="894233"/>
            <a:ext cx="6227738" cy="4058635"/>
          </a:xfrm>
          <a:prstGeom prst="rect">
            <a:avLst/>
          </a:prstGeom>
        </p:spPr>
      </p:pic>
      <p:sp>
        <p:nvSpPr>
          <p:cNvPr id="4" name="Slide Number Placeholder 3">
            <a:extLst>
              <a:ext uri="{FF2B5EF4-FFF2-40B4-BE49-F238E27FC236}">
                <a16:creationId xmlns:a16="http://schemas.microsoft.com/office/drawing/2014/main" id="{B1E6F119-E157-AA56-A488-77979E0E281C}"/>
              </a:ext>
            </a:extLst>
          </p:cNvPr>
          <p:cNvSpPr>
            <a:spLocks noGrp="1"/>
          </p:cNvSpPr>
          <p:nvPr>
            <p:ph type="sldNum" sz="quarter" idx="12"/>
          </p:nvPr>
        </p:nvSpPr>
        <p:spPr/>
        <p:txBody>
          <a:bodyPr/>
          <a:lstStyle/>
          <a:p>
            <a:fld id="{127DDC20-79C9-9647-820E-6D40A3D210C3}" type="slidenum">
              <a:rPr lang="en-US" smtClean="0"/>
              <a:pPr/>
              <a:t>35</a:t>
            </a:fld>
            <a:endParaRPr lang="en-US"/>
          </a:p>
        </p:txBody>
      </p:sp>
      <p:sp>
        <p:nvSpPr>
          <p:cNvPr id="7" name="TextBox 6">
            <a:extLst>
              <a:ext uri="{FF2B5EF4-FFF2-40B4-BE49-F238E27FC236}">
                <a16:creationId xmlns:a16="http://schemas.microsoft.com/office/drawing/2014/main" id="{45675008-B333-2F80-9D90-99A17A8DCE42}"/>
              </a:ext>
            </a:extLst>
          </p:cNvPr>
          <p:cNvSpPr txBox="1"/>
          <p:nvPr/>
        </p:nvSpPr>
        <p:spPr>
          <a:xfrm>
            <a:off x="118532" y="102393"/>
            <a:ext cx="7603067" cy="646331"/>
          </a:xfrm>
          <a:prstGeom prst="rect">
            <a:avLst/>
          </a:prstGeom>
          <a:noFill/>
        </p:spPr>
        <p:txBody>
          <a:bodyPr wrap="square" rtlCol="0">
            <a:spAutoFit/>
          </a:bodyPr>
          <a:lstStyle/>
          <a:p>
            <a:r>
              <a:rPr lang="en-US" altLang="zh-CN" dirty="0"/>
              <a:t>Create service area of a Lily’s home (red points) with 5 min, 10 min, 15 min driving time</a:t>
            </a:r>
            <a:endParaRPr lang="zh-CN" altLang="en-US" dirty="0"/>
          </a:p>
        </p:txBody>
      </p:sp>
      <p:sp>
        <p:nvSpPr>
          <p:cNvPr id="8" name="Oval 7">
            <a:extLst>
              <a:ext uri="{FF2B5EF4-FFF2-40B4-BE49-F238E27FC236}">
                <a16:creationId xmlns:a16="http://schemas.microsoft.com/office/drawing/2014/main" id="{161769BE-C9C1-1118-6BAC-48C87FB69386}"/>
              </a:ext>
            </a:extLst>
          </p:cNvPr>
          <p:cNvSpPr/>
          <p:nvPr/>
        </p:nvSpPr>
        <p:spPr>
          <a:xfrm>
            <a:off x="1629328" y="2984501"/>
            <a:ext cx="745067" cy="582517"/>
          </a:xfrm>
          <a:prstGeom prst="ellipse">
            <a:avLst/>
          </a:prstGeom>
          <a:noFill/>
          <a:ln w="28575">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Oval 8">
            <a:extLst>
              <a:ext uri="{FF2B5EF4-FFF2-40B4-BE49-F238E27FC236}">
                <a16:creationId xmlns:a16="http://schemas.microsoft.com/office/drawing/2014/main" id="{0F262E9C-C336-B16D-3A70-F45874A81DE1}"/>
              </a:ext>
            </a:extLst>
          </p:cNvPr>
          <p:cNvSpPr/>
          <p:nvPr/>
        </p:nvSpPr>
        <p:spPr>
          <a:xfrm>
            <a:off x="2421467" y="1634067"/>
            <a:ext cx="762000" cy="677333"/>
          </a:xfrm>
          <a:prstGeom prst="ellipse">
            <a:avLst/>
          </a:prstGeom>
          <a:noFill/>
          <a:ln w="28575">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Oval 9">
            <a:extLst>
              <a:ext uri="{FF2B5EF4-FFF2-40B4-BE49-F238E27FC236}">
                <a16:creationId xmlns:a16="http://schemas.microsoft.com/office/drawing/2014/main" id="{7429E053-2A1A-9D6A-3896-18AA25F8DFB8}"/>
              </a:ext>
            </a:extLst>
          </p:cNvPr>
          <p:cNvSpPr/>
          <p:nvPr/>
        </p:nvSpPr>
        <p:spPr>
          <a:xfrm>
            <a:off x="3669795" y="1728883"/>
            <a:ext cx="745067" cy="58251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TextBox 11">
            <a:extLst>
              <a:ext uri="{FF2B5EF4-FFF2-40B4-BE49-F238E27FC236}">
                <a16:creationId xmlns:a16="http://schemas.microsoft.com/office/drawing/2014/main" id="{863F5B41-25BE-08DB-7026-B7D12EC367F3}"/>
              </a:ext>
            </a:extLst>
          </p:cNvPr>
          <p:cNvSpPr txBox="1"/>
          <p:nvPr/>
        </p:nvSpPr>
        <p:spPr>
          <a:xfrm>
            <a:off x="6087533" y="1737350"/>
            <a:ext cx="2357462" cy="923330"/>
          </a:xfrm>
          <a:prstGeom prst="rect">
            <a:avLst/>
          </a:prstGeom>
          <a:noFill/>
        </p:spPr>
        <p:txBody>
          <a:bodyPr wrap="square">
            <a:spAutoFit/>
          </a:bodyPr>
          <a:lstStyle/>
          <a:p>
            <a:r>
              <a:rPr lang="en-US" altLang="zh-CN" dirty="0"/>
              <a:t>Why doesn’t the service area form a perfect circle?</a:t>
            </a:r>
            <a:endParaRPr lang="zh-CN" altLang="en-US" dirty="0"/>
          </a:p>
        </p:txBody>
      </p:sp>
      <p:sp>
        <p:nvSpPr>
          <p:cNvPr id="14" name="TextBox 13">
            <a:extLst>
              <a:ext uri="{FF2B5EF4-FFF2-40B4-BE49-F238E27FC236}">
                <a16:creationId xmlns:a16="http://schemas.microsoft.com/office/drawing/2014/main" id="{D63C1D99-BB59-70F5-E4C2-B08BCA7D9487}"/>
              </a:ext>
            </a:extLst>
          </p:cNvPr>
          <p:cNvSpPr txBox="1"/>
          <p:nvPr/>
        </p:nvSpPr>
        <p:spPr>
          <a:xfrm>
            <a:off x="6087533" y="1827637"/>
            <a:ext cx="2054143" cy="1754326"/>
          </a:xfrm>
          <a:prstGeom prst="rect">
            <a:avLst/>
          </a:prstGeom>
          <a:noFill/>
        </p:spPr>
        <p:txBody>
          <a:bodyPr wrap="square">
            <a:spAutoFit/>
          </a:bodyPr>
          <a:lstStyle/>
          <a:p>
            <a:r>
              <a:rPr lang="en-US" altLang="zh-CN" dirty="0"/>
              <a:t>Why are the service area boundaries in the blue circles more irregular than those in the red circle?</a:t>
            </a:r>
            <a:endParaRPr lang="zh-CN" altLang="en-US" dirty="0"/>
          </a:p>
        </p:txBody>
      </p:sp>
      <p:sp>
        <p:nvSpPr>
          <p:cNvPr id="15" name="TextBox 14">
            <a:extLst>
              <a:ext uri="{FF2B5EF4-FFF2-40B4-BE49-F238E27FC236}">
                <a16:creationId xmlns:a16="http://schemas.microsoft.com/office/drawing/2014/main" id="{2F86E2A1-FFCF-9723-D6C2-13C8618E2CAB}"/>
              </a:ext>
            </a:extLst>
          </p:cNvPr>
          <p:cNvSpPr txBox="1"/>
          <p:nvPr/>
        </p:nvSpPr>
        <p:spPr>
          <a:xfrm>
            <a:off x="6106329" y="1827637"/>
            <a:ext cx="2165603" cy="1200329"/>
          </a:xfrm>
          <a:prstGeom prst="rect">
            <a:avLst/>
          </a:prstGeom>
          <a:noFill/>
        </p:spPr>
        <p:txBody>
          <a:bodyPr wrap="square" rtlCol="0">
            <a:spAutoFit/>
          </a:bodyPr>
          <a:lstStyle/>
          <a:p>
            <a:r>
              <a:rPr lang="en-US" altLang="zh-CN" dirty="0"/>
              <a:t>How many hospitals fall outside the 15-minute driving service area?</a:t>
            </a:r>
            <a:endParaRPr lang="zh-CN" altLang="en-US" dirty="0"/>
          </a:p>
        </p:txBody>
      </p:sp>
      <p:sp>
        <p:nvSpPr>
          <p:cNvPr id="16" name="TextBox 15">
            <a:extLst>
              <a:ext uri="{FF2B5EF4-FFF2-40B4-BE49-F238E27FC236}">
                <a16:creationId xmlns:a16="http://schemas.microsoft.com/office/drawing/2014/main" id="{1263807B-51BB-0AD6-2C37-72ABF73604E0}"/>
              </a:ext>
            </a:extLst>
          </p:cNvPr>
          <p:cNvSpPr txBox="1"/>
          <p:nvPr/>
        </p:nvSpPr>
        <p:spPr>
          <a:xfrm>
            <a:off x="6051375" y="1862420"/>
            <a:ext cx="2165603" cy="923330"/>
          </a:xfrm>
          <a:prstGeom prst="rect">
            <a:avLst/>
          </a:prstGeom>
          <a:noFill/>
        </p:spPr>
        <p:txBody>
          <a:bodyPr wrap="square" rtlCol="0">
            <a:spAutoFit/>
          </a:bodyPr>
          <a:lstStyle/>
          <a:p>
            <a:r>
              <a:rPr lang="en-US" altLang="zh-CN" dirty="0"/>
              <a:t>How many hospitals (H) within 10 mins driving time?</a:t>
            </a:r>
            <a:endParaRPr lang="zh-CN" altLang="en-US" dirty="0"/>
          </a:p>
        </p:txBody>
      </p:sp>
    </p:spTree>
    <p:extLst>
      <p:ext uri="{BB962C8B-B14F-4D97-AF65-F5344CB8AC3E}">
        <p14:creationId xmlns:p14="http://schemas.microsoft.com/office/powerpoint/2010/main" val="390296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p:bldP spid="14" grpId="0"/>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sp>
        <p:nvSpPr>
          <p:cNvPr id="5" name="Title 1">
            <a:extLst>
              <a:ext uri="{FF2B5EF4-FFF2-40B4-BE49-F238E27FC236}">
                <a16:creationId xmlns:a16="http://schemas.microsoft.com/office/drawing/2014/main" id="{E4CE9013-BE1F-47A9-8CD2-B3210F9E1BC2}"/>
              </a:ext>
            </a:extLst>
          </p:cNvPr>
          <p:cNvSpPr txBox="1">
            <a:spLocks/>
          </p:cNvSpPr>
          <p:nvPr/>
        </p:nvSpPr>
        <p:spPr>
          <a:xfrm>
            <a:off x="118533" y="65660"/>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Analysis Application</a:t>
            </a:r>
            <a:endParaRPr lang="en-US" sz="2600" dirty="0">
              <a:solidFill>
                <a:srgbClr val="7030A0"/>
              </a:solidFill>
            </a:endParaRPr>
          </a:p>
        </p:txBody>
      </p:sp>
      <p:cxnSp>
        <p:nvCxnSpPr>
          <p:cNvPr id="7" name="Straight Connector 6">
            <a:extLst>
              <a:ext uri="{FF2B5EF4-FFF2-40B4-BE49-F238E27FC236}">
                <a16:creationId xmlns:a16="http://schemas.microsoft.com/office/drawing/2014/main" id="{DE46FEB8-9369-46A6-BF64-19532EAF77E2}"/>
              </a:ext>
            </a:extLst>
          </p:cNvPr>
          <p:cNvCxnSpPr/>
          <p:nvPr/>
        </p:nvCxnSpPr>
        <p:spPr>
          <a:xfrm>
            <a:off x="152400" y="970086"/>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28A5634A-9C5D-4F15-A64E-3FAF2010E9B8}"/>
              </a:ext>
            </a:extLst>
          </p:cNvPr>
          <p:cNvSpPr>
            <a:spLocks noGrp="1"/>
          </p:cNvSpPr>
          <p:nvPr>
            <p:ph type="sldNum" sz="quarter" idx="12"/>
          </p:nvPr>
        </p:nvSpPr>
        <p:spPr/>
        <p:txBody>
          <a:bodyPr/>
          <a:lstStyle/>
          <a:p>
            <a:fld id="{127DDC20-79C9-9647-820E-6D40A3D210C3}" type="slidenum">
              <a:rPr lang="en-US" smtClean="0"/>
              <a:pPr/>
              <a:t>36</a:t>
            </a:fld>
            <a:endParaRPr lang="en-US"/>
          </a:p>
        </p:txBody>
      </p:sp>
      <p:sp>
        <p:nvSpPr>
          <p:cNvPr id="12" name="TextBox 11">
            <a:extLst>
              <a:ext uri="{FF2B5EF4-FFF2-40B4-BE49-F238E27FC236}">
                <a16:creationId xmlns:a16="http://schemas.microsoft.com/office/drawing/2014/main" id="{CE9DECBC-1410-80C0-9D5A-E2536FFE106A}"/>
              </a:ext>
            </a:extLst>
          </p:cNvPr>
          <p:cNvSpPr txBox="1"/>
          <p:nvPr/>
        </p:nvSpPr>
        <p:spPr>
          <a:xfrm>
            <a:off x="5670331" y="4762790"/>
            <a:ext cx="1577546" cy="230832"/>
          </a:xfrm>
          <a:prstGeom prst="rect">
            <a:avLst/>
          </a:prstGeom>
          <a:noFill/>
        </p:spPr>
        <p:txBody>
          <a:bodyPr wrap="square" rtlCol="0">
            <a:spAutoFit/>
          </a:bodyPr>
          <a:lstStyle/>
          <a:p>
            <a:r>
              <a:rPr lang="en-US" sz="900" dirty="0">
                <a:solidFill>
                  <a:srgbClr val="7030A0"/>
                </a:solidFill>
              </a:rPr>
              <a:t>ESRI Training</a:t>
            </a:r>
          </a:p>
        </p:txBody>
      </p:sp>
      <p:sp>
        <p:nvSpPr>
          <p:cNvPr id="4" name="Rectangle 1027">
            <a:extLst>
              <a:ext uri="{FF2B5EF4-FFF2-40B4-BE49-F238E27FC236}">
                <a16:creationId xmlns:a16="http://schemas.microsoft.com/office/drawing/2014/main" id="{1B4DC1AF-D15F-93F2-BFF8-4232EAB090F2}"/>
              </a:ext>
            </a:extLst>
          </p:cNvPr>
          <p:cNvSpPr txBox="1">
            <a:spLocks noChangeArrowheads="1"/>
          </p:cNvSpPr>
          <p:nvPr/>
        </p:nvSpPr>
        <p:spPr>
          <a:xfrm>
            <a:off x="302741" y="1029962"/>
            <a:ext cx="5672390" cy="3398607"/>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Service areas service</a:t>
            </a:r>
          </a:p>
          <a:p>
            <a:pPr marL="822960" lvl="2" indent="0">
              <a:buNone/>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grpSp>
        <p:nvGrpSpPr>
          <p:cNvPr id="3" name="Group 2">
            <a:extLst>
              <a:ext uri="{FF2B5EF4-FFF2-40B4-BE49-F238E27FC236}">
                <a16:creationId xmlns:a16="http://schemas.microsoft.com/office/drawing/2014/main" id="{0B28CF4E-813D-A486-CEFB-B2941E94E042}"/>
              </a:ext>
            </a:extLst>
          </p:cNvPr>
          <p:cNvGrpSpPr/>
          <p:nvPr/>
        </p:nvGrpSpPr>
        <p:grpSpPr>
          <a:xfrm>
            <a:off x="63062" y="1550675"/>
            <a:ext cx="4212187" cy="3027575"/>
            <a:chOff x="0" y="-515160"/>
            <a:chExt cx="6824958" cy="5248957"/>
          </a:xfrm>
        </p:grpSpPr>
        <p:pic>
          <p:nvPicPr>
            <p:cNvPr id="8" name="Picture 7">
              <a:extLst>
                <a:ext uri="{FF2B5EF4-FFF2-40B4-BE49-F238E27FC236}">
                  <a16:creationId xmlns:a16="http://schemas.microsoft.com/office/drawing/2014/main" id="{CC2319E8-DA2E-0FCC-D3FC-1233325FF3BD}"/>
                </a:ext>
              </a:extLst>
            </p:cNvPr>
            <p:cNvPicPr/>
            <p:nvPr/>
          </p:nvPicPr>
          <p:blipFill>
            <a:blip r:embed="rId3"/>
            <a:stretch>
              <a:fillRect/>
            </a:stretch>
          </p:blipFill>
          <p:spPr>
            <a:xfrm>
              <a:off x="0" y="2687065"/>
              <a:ext cx="2930652" cy="2046732"/>
            </a:xfrm>
            <a:prstGeom prst="rect">
              <a:avLst/>
            </a:prstGeom>
          </p:spPr>
        </p:pic>
        <p:sp>
          <p:nvSpPr>
            <p:cNvPr id="23" name="Rectangle 22">
              <a:extLst>
                <a:ext uri="{FF2B5EF4-FFF2-40B4-BE49-F238E27FC236}">
                  <a16:creationId xmlns:a16="http://schemas.microsoft.com/office/drawing/2014/main" id="{43506B40-9281-7D92-838E-06212CB0F93D}"/>
                </a:ext>
              </a:extLst>
            </p:cNvPr>
            <p:cNvSpPr/>
            <p:nvPr/>
          </p:nvSpPr>
          <p:spPr>
            <a:xfrm>
              <a:off x="4267603" y="-515160"/>
              <a:ext cx="2557355" cy="4520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b="1" dirty="0">
                  <a:effectLst/>
                  <a:latin typeface="Arial" panose="020B0604020202020204" pitchFamily="34" charset="0"/>
                  <a:ea typeface="Arial" panose="020B0604020202020204" pitchFamily="34" charset="0"/>
                </a:rPr>
                <a:t>ArcMap</a:t>
              </a:r>
              <a:endParaRPr lang="en-US" dirty="0">
                <a:effectLst/>
                <a:latin typeface="Calibri" panose="020F0502020204030204" pitchFamily="34" charset="0"/>
                <a:ea typeface="Calibri" panose="020F0502020204030204" pitchFamily="34" charset="0"/>
              </a:endParaRPr>
            </a:p>
          </p:txBody>
        </p:sp>
      </p:grpSp>
      <p:sp>
        <p:nvSpPr>
          <p:cNvPr id="28" name="Rectangle 27">
            <a:extLst>
              <a:ext uri="{FF2B5EF4-FFF2-40B4-BE49-F238E27FC236}">
                <a16:creationId xmlns:a16="http://schemas.microsoft.com/office/drawing/2014/main" id="{080C0D47-D77B-1E61-E53F-6CD96C973424}"/>
              </a:ext>
            </a:extLst>
          </p:cNvPr>
          <p:cNvSpPr/>
          <p:nvPr/>
        </p:nvSpPr>
        <p:spPr>
          <a:xfrm>
            <a:off x="297974" y="1487112"/>
            <a:ext cx="1578333" cy="26071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b="1" dirty="0">
                <a:effectLst/>
                <a:latin typeface="Arial" panose="020B0604020202020204" pitchFamily="34" charset="0"/>
                <a:ea typeface="Arial" panose="020B0604020202020204" pitchFamily="34" charset="0"/>
              </a:rPr>
              <a:t>ArcGIS Pro</a:t>
            </a:r>
            <a:endParaRPr lang="en-US" dirty="0">
              <a:effectLst/>
              <a:latin typeface="Calibri" panose="020F0502020204030204" pitchFamily="34" charset="0"/>
              <a:ea typeface="Calibri" panose="020F0502020204030204" pitchFamily="34" charset="0"/>
            </a:endParaRPr>
          </a:p>
        </p:txBody>
      </p:sp>
      <p:sp>
        <p:nvSpPr>
          <p:cNvPr id="40" name="Rectangle 39">
            <a:extLst>
              <a:ext uri="{FF2B5EF4-FFF2-40B4-BE49-F238E27FC236}">
                <a16:creationId xmlns:a16="http://schemas.microsoft.com/office/drawing/2014/main" id="{C3B59A23-A1D6-6ADD-5154-581C5CE73ED6}"/>
              </a:ext>
            </a:extLst>
          </p:cNvPr>
          <p:cNvSpPr/>
          <p:nvPr/>
        </p:nvSpPr>
        <p:spPr>
          <a:xfrm>
            <a:off x="5726369" y="1515730"/>
            <a:ext cx="1578333" cy="26071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b="1" dirty="0">
                <a:effectLst/>
                <a:latin typeface="Arial" panose="020B0604020202020204" pitchFamily="34" charset="0"/>
                <a:ea typeface="Arial" panose="020B0604020202020204" pitchFamily="34" charset="0"/>
              </a:rPr>
              <a:t>ArcGIS online</a:t>
            </a:r>
            <a:endParaRPr lang="en-US" dirty="0">
              <a:effectLst/>
              <a:latin typeface="Calibri" panose="020F0502020204030204" pitchFamily="34" charset="0"/>
              <a:ea typeface="Calibri" panose="020F0502020204030204" pitchFamily="34" charset="0"/>
            </a:endParaRPr>
          </a:p>
        </p:txBody>
      </p:sp>
      <p:pic>
        <p:nvPicPr>
          <p:cNvPr id="20" name="Picture 19">
            <a:extLst>
              <a:ext uri="{FF2B5EF4-FFF2-40B4-BE49-F238E27FC236}">
                <a16:creationId xmlns:a16="http://schemas.microsoft.com/office/drawing/2014/main" id="{A40F39F7-B617-31BC-ACCA-07596DE6F7A0}"/>
              </a:ext>
            </a:extLst>
          </p:cNvPr>
          <p:cNvPicPr/>
          <p:nvPr/>
        </p:nvPicPr>
        <p:blipFill>
          <a:blip r:embed="rId3"/>
          <a:stretch>
            <a:fillRect/>
          </a:stretch>
        </p:blipFill>
        <p:spPr>
          <a:xfrm>
            <a:off x="906" y="3481365"/>
            <a:ext cx="1814325" cy="1173091"/>
          </a:xfrm>
          <a:prstGeom prst="rect">
            <a:avLst/>
          </a:prstGeom>
        </p:spPr>
      </p:pic>
      <p:pic>
        <p:nvPicPr>
          <p:cNvPr id="9" name="Picture 8" descr="ArcGIS Pro">
            <a:extLst>
              <a:ext uri="{FF2B5EF4-FFF2-40B4-BE49-F238E27FC236}">
                <a16:creationId xmlns:a16="http://schemas.microsoft.com/office/drawing/2014/main" id="{83E308FE-9F1A-2CD1-BE80-FCABB0D8CF58}"/>
              </a:ext>
            </a:extLst>
          </p:cNvPr>
          <p:cNvPicPr/>
          <p:nvPr/>
        </p:nvPicPr>
        <p:blipFill>
          <a:blip r:embed="rId4"/>
          <a:stretch>
            <a:fillRect/>
          </a:stretch>
        </p:blipFill>
        <p:spPr>
          <a:xfrm>
            <a:off x="159075" y="2085433"/>
            <a:ext cx="2283711" cy="2196719"/>
          </a:xfrm>
          <a:prstGeom prst="rect">
            <a:avLst/>
          </a:prstGeom>
        </p:spPr>
      </p:pic>
      <p:pic>
        <p:nvPicPr>
          <p:cNvPr id="10" name="Picture 9" descr="ArcMap">
            <a:extLst>
              <a:ext uri="{FF2B5EF4-FFF2-40B4-BE49-F238E27FC236}">
                <a16:creationId xmlns:a16="http://schemas.microsoft.com/office/drawing/2014/main" id="{6C5C2228-7371-B89F-22CF-5AD3F344E26E}"/>
              </a:ext>
            </a:extLst>
          </p:cNvPr>
          <p:cNvPicPr/>
          <p:nvPr/>
        </p:nvPicPr>
        <p:blipFill>
          <a:blip r:embed="rId5"/>
          <a:stretch>
            <a:fillRect/>
          </a:stretch>
        </p:blipFill>
        <p:spPr>
          <a:xfrm>
            <a:off x="2604282" y="2137259"/>
            <a:ext cx="2600403" cy="1701509"/>
          </a:xfrm>
          <a:prstGeom prst="rect">
            <a:avLst/>
          </a:prstGeom>
        </p:spPr>
      </p:pic>
      <p:pic>
        <p:nvPicPr>
          <p:cNvPr id="11" name="Picture 10" descr="ArcGIS online">
            <a:extLst>
              <a:ext uri="{FF2B5EF4-FFF2-40B4-BE49-F238E27FC236}">
                <a16:creationId xmlns:a16="http://schemas.microsoft.com/office/drawing/2014/main" id="{9C7F7D01-0CFD-1BE8-0D06-0B929626F8DD}"/>
              </a:ext>
            </a:extLst>
          </p:cNvPr>
          <p:cNvPicPr/>
          <p:nvPr/>
        </p:nvPicPr>
        <p:blipFill>
          <a:blip r:embed="rId6"/>
          <a:stretch>
            <a:fillRect/>
          </a:stretch>
        </p:blipFill>
        <p:spPr>
          <a:xfrm>
            <a:off x="5664870" y="2066251"/>
            <a:ext cx="1578333" cy="2601613"/>
          </a:xfrm>
          <a:prstGeom prst="rect">
            <a:avLst/>
          </a:prstGeom>
        </p:spPr>
      </p:pic>
    </p:spTree>
    <p:extLst>
      <p:ext uri="{BB962C8B-B14F-4D97-AF65-F5344CB8AC3E}">
        <p14:creationId xmlns:p14="http://schemas.microsoft.com/office/powerpoint/2010/main" val="268723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sp>
        <p:nvSpPr>
          <p:cNvPr id="5" name="Title 1">
            <a:extLst>
              <a:ext uri="{FF2B5EF4-FFF2-40B4-BE49-F238E27FC236}">
                <a16:creationId xmlns:a16="http://schemas.microsoft.com/office/drawing/2014/main" id="{E4CE9013-BE1F-47A9-8CD2-B3210F9E1BC2}"/>
              </a:ext>
            </a:extLst>
          </p:cNvPr>
          <p:cNvSpPr txBox="1">
            <a:spLocks/>
          </p:cNvSpPr>
          <p:nvPr/>
        </p:nvSpPr>
        <p:spPr>
          <a:xfrm>
            <a:off x="118533" y="65660"/>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Analysis Application</a:t>
            </a:r>
            <a:endParaRPr lang="en-US" sz="2600" dirty="0">
              <a:solidFill>
                <a:srgbClr val="7030A0"/>
              </a:solidFill>
            </a:endParaRPr>
          </a:p>
        </p:txBody>
      </p:sp>
      <p:cxnSp>
        <p:nvCxnSpPr>
          <p:cNvPr id="7" name="Straight Connector 6">
            <a:extLst>
              <a:ext uri="{FF2B5EF4-FFF2-40B4-BE49-F238E27FC236}">
                <a16:creationId xmlns:a16="http://schemas.microsoft.com/office/drawing/2014/main" id="{DE46FEB8-9369-46A6-BF64-19532EAF77E2}"/>
              </a:ext>
            </a:extLst>
          </p:cNvPr>
          <p:cNvCxnSpPr/>
          <p:nvPr/>
        </p:nvCxnSpPr>
        <p:spPr>
          <a:xfrm>
            <a:off x="152400" y="970086"/>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28A5634A-9C5D-4F15-A64E-3FAF2010E9B8}"/>
              </a:ext>
            </a:extLst>
          </p:cNvPr>
          <p:cNvSpPr>
            <a:spLocks noGrp="1"/>
          </p:cNvSpPr>
          <p:nvPr>
            <p:ph type="sldNum" sz="quarter" idx="12"/>
          </p:nvPr>
        </p:nvSpPr>
        <p:spPr/>
        <p:txBody>
          <a:bodyPr/>
          <a:lstStyle/>
          <a:p>
            <a:fld id="{127DDC20-79C9-9647-820E-6D40A3D210C3}" type="slidenum">
              <a:rPr lang="en-US" smtClean="0"/>
              <a:pPr/>
              <a:t>37</a:t>
            </a:fld>
            <a:endParaRPr lang="en-US"/>
          </a:p>
        </p:txBody>
      </p:sp>
      <p:sp>
        <p:nvSpPr>
          <p:cNvPr id="12" name="TextBox 11">
            <a:extLst>
              <a:ext uri="{FF2B5EF4-FFF2-40B4-BE49-F238E27FC236}">
                <a16:creationId xmlns:a16="http://schemas.microsoft.com/office/drawing/2014/main" id="{CE9DECBC-1410-80C0-9D5A-E2536FFE106A}"/>
              </a:ext>
            </a:extLst>
          </p:cNvPr>
          <p:cNvSpPr txBox="1"/>
          <p:nvPr/>
        </p:nvSpPr>
        <p:spPr>
          <a:xfrm>
            <a:off x="5670331" y="4762790"/>
            <a:ext cx="1577546" cy="230832"/>
          </a:xfrm>
          <a:prstGeom prst="rect">
            <a:avLst/>
          </a:prstGeom>
          <a:noFill/>
        </p:spPr>
        <p:txBody>
          <a:bodyPr wrap="square" rtlCol="0">
            <a:spAutoFit/>
          </a:bodyPr>
          <a:lstStyle/>
          <a:p>
            <a:r>
              <a:rPr lang="en-US" sz="900" dirty="0">
                <a:solidFill>
                  <a:srgbClr val="7030A0"/>
                </a:solidFill>
              </a:rPr>
              <a:t>ESRI Training</a:t>
            </a:r>
          </a:p>
        </p:txBody>
      </p:sp>
      <p:sp>
        <p:nvSpPr>
          <p:cNvPr id="4" name="Rectangle 1027">
            <a:extLst>
              <a:ext uri="{FF2B5EF4-FFF2-40B4-BE49-F238E27FC236}">
                <a16:creationId xmlns:a16="http://schemas.microsoft.com/office/drawing/2014/main" id="{1B4DC1AF-D15F-93F2-BFF8-4232EAB090F2}"/>
              </a:ext>
            </a:extLst>
          </p:cNvPr>
          <p:cNvSpPr txBox="1">
            <a:spLocks noChangeArrowheads="1"/>
          </p:cNvSpPr>
          <p:nvPr/>
        </p:nvSpPr>
        <p:spPr>
          <a:xfrm>
            <a:off x="302741" y="1029962"/>
            <a:ext cx="4363852" cy="3398607"/>
          </a:xfrm>
          <a:prstGeom prst="rect">
            <a:avLst/>
          </a:prstGeom>
        </p:spPr>
        <p:txBody>
          <a:bodyPr vert="horz" lIns="91440" tIns="45720" rIns="91440" bIns="45720" rtlCol="0">
            <a:normAutofit fontScale="85000" lnSpcReduction="20000"/>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Origin destination cost matrix service</a:t>
            </a:r>
          </a:p>
          <a:p>
            <a:pPr lvl="1">
              <a:buFont typeface="Wingdings" panose="05000000000000000000" pitchFamily="2" charset="2"/>
              <a:buChar char="ü"/>
            </a:pPr>
            <a:r>
              <a:rPr lang="en-US" altLang="zh-CN" sz="2440" dirty="0"/>
              <a:t>Generate a table containing travel times and travel distances between all origins and all destinations</a:t>
            </a:r>
          </a:p>
          <a:p>
            <a:pPr lvl="1">
              <a:buFont typeface="Wingdings" panose="05000000000000000000" pitchFamily="2" charset="2"/>
              <a:buChar char="ü"/>
            </a:pPr>
            <a:r>
              <a:rPr lang="en-US" altLang="zh-CN" sz="2440" dirty="0"/>
              <a:t>You can also</a:t>
            </a:r>
          </a:p>
          <a:p>
            <a:pPr lvl="2">
              <a:buFont typeface="Arial" panose="020B0604020202020204" pitchFamily="34" charset="0"/>
              <a:buChar char="•"/>
            </a:pPr>
            <a:r>
              <a:rPr lang="en-US" altLang="zh-CN" sz="2080" dirty="0"/>
              <a:t>Specify a cutoff</a:t>
            </a:r>
          </a:p>
          <a:p>
            <a:pPr lvl="2">
              <a:buFont typeface="Arial" panose="020B0604020202020204" pitchFamily="34" charset="0"/>
              <a:buChar char="•"/>
            </a:pPr>
            <a:r>
              <a:rPr lang="en-US" altLang="zh-CN" sz="2080" dirty="0"/>
              <a:t>Limit the number of destinations to find</a:t>
            </a:r>
          </a:p>
          <a:p>
            <a:pPr lvl="2">
              <a:buFont typeface="Arial" panose="020B0604020202020204" pitchFamily="34" charset="0"/>
              <a:buChar char="•"/>
            </a:pPr>
            <a:r>
              <a:rPr lang="en-US" altLang="zh-CN" sz="2080" dirty="0"/>
              <a:t>Analyze for different times of the day</a:t>
            </a:r>
          </a:p>
          <a:p>
            <a:pPr marL="822960" lvl="2" indent="0">
              <a:buNone/>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pic>
        <p:nvPicPr>
          <p:cNvPr id="3" name="Picture 2" descr="Origin destination cost matrix service example">
            <a:extLst>
              <a:ext uri="{FF2B5EF4-FFF2-40B4-BE49-F238E27FC236}">
                <a16:creationId xmlns:a16="http://schemas.microsoft.com/office/drawing/2014/main" id="{616FE594-E3AD-8011-367D-5F70DD6800E1}"/>
              </a:ext>
            </a:extLst>
          </p:cNvPr>
          <p:cNvPicPr/>
          <p:nvPr/>
        </p:nvPicPr>
        <p:blipFill>
          <a:blip r:embed="rId3"/>
          <a:stretch>
            <a:fillRect/>
          </a:stretch>
        </p:blipFill>
        <p:spPr>
          <a:xfrm>
            <a:off x="4690241" y="1910277"/>
            <a:ext cx="2984006" cy="2071392"/>
          </a:xfrm>
          <a:prstGeom prst="rect">
            <a:avLst/>
          </a:prstGeom>
        </p:spPr>
      </p:pic>
    </p:spTree>
    <p:extLst>
      <p:ext uri="{BB962C8B-B14F-4D97-AF65-F5344CB8AC3E}">
        <p14:creationId xmlns:p14="http://schemas.microsoft.com/office/powerpoint/2010/main" val="99774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sp>
        <p:nvSpPr>
          <p:cNvPr id="5" name="Title 1">
            <a:extLst>
              <a:ext uri="{FF2B5EF4-FFF2-40B4-BE49-F238E27FC236}">
                <a16:creationId xmlns:a16="http://schemas.microsoft.com/office/drawing/2014/main" id="{E4CE9013-BE1F-47A9-8CD2-B3210F9E1BC2}"/>
              </a:ext>
            </a:extLst>
          </p:cNvPr>
          <p:cNvSpPr txBox="1">
            <a:spLocks/>
          </p:cNvSpPr>
          <p:nvPr/>
        </p:nvSpPr>
        <p:spPr>
          <a:xfrm>
            <a:off x="118533" y="65660"/>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Analysis Application</a:t>
            </a:r>
            <a:endParaRPr lang="en-US" sz="2600" dirty="0">
              <a:solidFill>
                <a:srgbClr val="7030A0"/>
              </a:solidFill>
            </a:endParaRPr>
          </a:p>
        </p:txBody>
      </p:sp>
      <p:cxnSp>
        <p:nvCxnSpPr>
          <p:cNvPr id="7" name="Straight Connector 6">
            <a:extLst>
              <a:ext uri="{FF2B5EF4-FFF2-40B4-BE49-F238E27FC236}">
                <a16:creationId xmlns:a16="http://schemas.microsoft.com/office/drawing/2014/main" id="{DE46FEB8-9369-46A6-BF64-19532EAF77E2}"/>
              </a:ext>
            </a:extLst>
          </p:cNvPr>
          <p:cNvCxnSpPr/>
          <p:nvPr/>
        </p:nvCxnSpPr>
        <p:spPr>
          <a:xfrm>
            <a:off x="152400" y="970086"/>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28A5634A-9C5D-4F15-A64E-3FAF2010E9B8}"/>
              </a:ext>
            </a:extLst>
          </p:cNvPr>
          <p:cNvSpPr>
            <a:spLocks noGrp="1"/>
          </p:cNvSpPr>
          <p:nvPr>
            <p:ph type="sldNum" sz="quarter" idx="12"/>
          </p:nvPr>
        </p:nvSpPr>
        <p:spPr/>
        <p:txBody>
          <a:bodyPr/>
          <a:lstStyle/>
          <a:p>
            <a:fld id="{127DDC20-79C9-9647-820E-6D40A3D210C3}" type="slidenum">
              <a:rPr lang="en-US" smtClean="0"/>
              <a:pPr/>
              <a:t>38</a:t>
            </a:fld>
            <a:endParaRPr lang="en-US"/>
          </a:p>
        </p:txBody>
      </p:sp>
      <p:sp>
        <p:nvSpPr>
          <p:cNvPr id="12" name="TextBox 11">
            <a:extLst>
              <a:ext uri="{FF2B5EF4-FFF2-40B4-BE49-F238E27FC236}">
                <a16:creationId xmlns:a16="http://schemas.microsoft.com/office/drawing/2014/main" id="{CE9DECBC-1410-80C0-9D5A-E2536FFE106A}"/>
              </a:ext>
            </a:extLst>
          </p:cNvPr>
          <p:cNvSpPr txBox="1"/>
          <p:nvPr/>
        </p:nvSpPr>
        <p:spPr>
          <a:xfrm>
            <a:off x="5670331" y="4762790"/>
            <a:ext cx="1577546" cy="230832"/>
          </a:xfrm>
          <a:prstGeom prst="rect">
            <a:avLst/>
          </a:prstGeom>
          <a:noFill/>
        </p:spPr>
        <p:txBody>
          <a:bodyPr wrap="square" rtlCol="0">
            <a:spAutoFit/>
          </a:bodyPr>
          <a:lstStyle/>
          <a:p>
            <a:r>
              <a:rPr lang="en-US" sz="900" dirty="0">
                <a:solidFill>
                  <a:srgbClr val="7030A0"/>
                </a:solidFill>
              </a:rPr>
              <a:t>ESRI Training</a:t>
            </a:r>
          </a:p>
        </p:txBody>
      </p:sp>
      <p:sp>
        <p:nvSpPr>
          <p:cNvPr id="4" name="Rectangle 1027">
            <a:extLst>
              <a:ext uri="{FF2B5EF4-FFF2-40B4-BE49-F238E27FC236}">
                <a16:creationId xmlns:a16="http://schemas.microsoft.com/office/drawing/2014/main" id="{1B4DC1AF-D15F-93F2-BFF8-4232EAB090F2}"/>
              </a:ext>
            </a:extLst>
          </p:cNvPr>
          <p:cNvSpPr txBox="1">
            <a:spLocks noChangeArrowheads="1"/>
          </p:cNvSpPr>
          <p:nvPr/>
        </p:nvSpPr>
        <p:spPr>
          <a:xfrm>
            <a:off x="302741" y="1029962"/>
            <a:ext cx="6831156" cy="3398607"/>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Origin destination cost matrix service</a:t>
            </a:r>
          </a:p>
          <a:p>
            <a:pPr marL="822960" lvl="2" indent="0">
              <a:buNone/>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grpSp>
        <p:nvGrpSpPr>
          <p:cNvPr id="3" name="Group 2">
            <a:extLst>
              <a:ext uri="{FF2B5EF4-FFF2-40B4-BE49-F238E27FC236}">
                <a16:creationId xmlns:a16="http://schemas.microsoft.com/office/drawing/2014/main" id="{0B28CF4E-813D-A486-CEFB-B2941E94E042}"/>
              </a:ext>
            </a:extLst>
          </p:cNvPr>
          <p:cNvGrpSpPr/>
          <p:nvPr/>
        </p:nvGrpSpPr>
        <p:grpSpPr>
          <a:xfrm>
            <a:off x="63062" y="1550675"/>
            <a:ext cx="4212187" cy="3027575"/>
            <a:chOff x="0" y="-515160"/>
            <a:chExt cx="6824958" cy="5248957"/>
          </a:xfrm>
        </p:grpSpPr>
        <p:pic>
          <p:nvPicPr>
            <p:cNvPr id="8" name="Picture 7">
              <a:extLst>
                <a:ext uri="{FF2B5EF4-FFF2-40B4-BE49-F238E27FC236}">
                  <a16:creationId xmlns:a16="http://schemas.microsoft.com/office/drawing/2014/main" id="{CC2319E8-DA2E-0FCC-D3FC-1233325FF3BD}"/>
                </a:ext>
              </a:extLst>
            </p:cNvPr>
            <p:cNvPicPr/>
            <p:nvPr/>
          </p:nvPicPr>
          <p:blipFill>
            <a:blip r:embed="rId3"/>
            <a:stretch>
              <a:fillRect/>
            </a:stretch>
          </p:blipFill>
          <p:spPr>
            <a:xfrm>
              <a:off x="0" y="2687065"/>
              <a:ext cx="2930652" cy="2046732"/>
            </a:xfrm>
            <a:prstGeom prst="rect">
              <a:avLst/>
            </a:prstGeom>
          </p:spPr>
        </p:pic>
        <p:sp>
          <p:nvSpPr>
            <p:cNvPr id="23" name="Rectangle 22">
              <a:extLst>
                <a:ext uri="{FF2B5EF4-FFF2-40B4-BE49-F238E27FC236}">
                  <a16:creationId xmlns:a16="http://schemas.microsoft.com/office/drawing/2014/main" id="{43506B40-9281-7D92-838E-06212CB0F93D}"/>
                </a:ext>
              </a:extLst>
            </p:cNvPr>
            <p:cNvSpPr/>
            <p:nvPr/>
          </p:nvSpPr>
          <p:spPr>
            <a:xfrm>
              <a:off x="4267603" y="-515160"/>
              <a:ext cx="2557355" cy="4520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b="1" dirty="0">
                  <a:effectLst/>
                  <a:latin typeface="Arial" panose="020B0604020202020204" pitchFamily="34" charset="0"/>
                  <a:ea typeface="Arial" panose="020B0604020202020204" pitchFamily="34" charset="0"/>
                </a:rPr>
                <a:t>ArcMap</a:t>
              </a:r>
              <a:endParaRPr lang="en-US" dirty="0">
                <a:effectLst/>
                <a:latin typeface="Calibri" panose="020F0502020204030204" pitchFamily="34" charset="0"/>
                <a:ea typeface="Calibri" panose="020F0502020204030204" pitchFamily="34" charset="0"/>
              </a:endParaRPr>
            </a:p>
          </p:txBody>
        </p:sp>
      </p:grpSp>
      <p:sp>
        <p:nvSpPr>
          <p:cNvPr id="28" name="Rectangle 27">
            <a:extLst>
              <a:ext uri="{FF2B5EF4-FFF2-40B4-BE49-F238E27FC236}">
                <a16:creationId xmlns:a16="http://schemas.microsoft.com/office/drawing/2014/main" id="{080C0D47-D77B-1E61-E53F-6CD96C973424}"/>
              </a:ext>
            </a:extLst>
          </p:cNvPr>
          <p:cNvSpPr/>
          <p:nvPr/>
        </p:nvSpPr>
        <p:spPr>
          <a:xfrm>
            <a:off x="297974" y="1487112"/>
            <a:ext cx="1578333" cy="26071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b="1" dirty="0">
                <a:effectLst/>
                <a:latin typeface="Arial" panose="020B0604020202020204" pitchFamily="34" charset="0"/>
                <a:ea typeface="Arial" panose="020B0604020202020204" pitchFamily="34" charset="0"/>
              </a:rPr>
              <a:t>ArcGIS Pro</a:t>
            </a:r>
            <a:endParaRPr lang="en-US" dirty="0">
              <a:effectLst/>
              <a:latin typeface="Calibri" panose="020F0502020204030204" pitchFamily="34" charset="0"/>
              <a:ea typeface="Calibri" panose="020F0502020204030204" pitchFamily="34" charset="0"/>
            </a:endParaRPr>
          </a:p>
        </p:txBody>
      </p:sp>
      <p:sp>
        <p:nvSpPr>
          <p:cNvPr id="40" name="Rectangle 39">
            <a:extLst>
              <a:ext uri="{FF2B5EF4-FFF2-40B4-BE49-F238E27FC236}">
                <a16:creationId xmlns:a16="http://schemas.microsoft.com/office/drawing/2014/main" id="{C3B59A23-A1D6-6ADD-5154-581C5CE73ED6}"/>
              </a:ext>
            </a:extLst>
          </p:cNvPr>
          <p:cNvSpPr/>
          <p:nvPr/>
        </p:nvSpPr>
        <p:spPr>
          <a:xfrm>
            <a:off x="5726369" y="1515730"/>
            <a:ext cx="1578333" cy="26071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b="1" dirty="0">
                <a:effectLst/>
                <a:latin typeface="Arial" panose="020B0604020202020204" pitchFamily="34" charset="0"/>
                <a:ea typeface="Arial" panose="020B0604020202020204" pitchFamily="34" charset="0"/>
              </a:rPr>
              <a:t>ArcGIS online</a:t>
            </a:r>
            <a:endParaRPr lang="en-US" dirty="0">
              <a:effectLst/>
              <a:latin typeface="Calibri" panose="020F0502020204030204" pitchFamily="34" charset="0"/>
              <a:ea typeface="Calibri" panose="020F0502020204030204" pitchFamily="34" charset="0"/>
            </a:endParaRPr>
          </a:p>
        </p:txBody>
      </p:sp>
      <p:pic>
        <p:nvPicPr>
          <p:cNvPr id="20" name="Picture 19">
            <a:extLst>
              <a:ext uri="{FF2B5EF4-FFF2-40B4-BE49-F238E27FC236}">
                <a16:creationId xmlns:a16="http://schemas.microsoft.com/office/drawing/2014/main" id="{A40F39F7-B617-31BC-ACCA-07596DE6F7A0}"/>
              </a:ext>
            </a:extLst>
          </p:cNvPr>
          <p:cNvPicPr/>
          <p:nvPr/>
        </p:nvPicPr>
        <p:blipFill>
          <a:blip r:embed="rId3"/>
          <a:stretch>
            <a:fillRect/>
          </a:stretch>
        </p:blipFill>
        <p:spPr>
          <a:xfrm>
            <a:off x="906" y="3481365"/>
            <a:ext cx="1814325" cy="1173091"/>
          </a:xfrm>
          <a:prstGeom prst="rect">
            <a:avLst/>
          </a:prstGeom>
        </p:spPr>
      </p:pic>
      <p:pic>
        <p:nvPicPr>
          <p:cNvPr id="17" name="Picture 16">
            <a:extLst>
              <a:ext uri="{FF2B5EF4-FFF2-40B4-BE49-F238E27FC236}">
                <a16:creationId xmlns:a16="http://schemas.microsoft.com/office/drawing/2014/main" id="{8507A835-6B13-F612-079A-CD4E5A9E8C18}"/>
              </a:ext>
            </a:extLst>
          </p:cNvPr>
          <p:cNvPicPr/>
          <p:nvPr/>
        </p:nvPicPr>
        <p:blipFill>
          <a:blip r:embed="rId3"/>
          <a:stretch>
            <a:fillRect/>
          </a:stretch>
        </p:blipFill>
        <p:spPr>
          <a:xfrm>
            <a:off x="5509094" y="3799169"/>
            <a:ext cx="1868736" cy="1023322"/>
          </a:xfrm>
          <a:prstGeom prst="rect">
            <a:avLst/>
          </a:prstGeom>
        </p:spPr>
      </p:pic>
      <p:pic>
        <p:nvPicPr>
          <p:cNvPr id="9" name="Picture 8" descr="ArcGIS Pro">
            <a:extLst>
              <a:ext uri="{FF2B5EF4-FFF2-40B4-BE49-F238E27FC236}">
                <a16:creationId xmlns:a16="http://schemas.microsoft.com/office/drawing/2014/main" id="{B2F22C4F-4596-91AA-C64F-5E710FED5FCD}"/>
              </a:ext>
            </a:extLst>
          </p:cNvPr>
          <p:cNvPicPr/>
          <p:nvPr/>
        </p:nvPicPr>
        <p:blipFill>
          <a:blip r:embed="rId4"/>
          <a:stretch>
            <a:fillRect/>
          </a:stretch>
        </p:blipFill>
        <p:spPr>
          <a:xfrm>
            <a:off x="228417" y="2094063"/>
            <a:ext cx="2280438" cy="2372609"/>
          </a:xfrm>
          <a:prstGeom prst="rect">
            <a:avLst/>
          </a:prstGeom>
        </p:spPr>
      </p:pic>
      <p:pic>
        <p:nvPicPr>
          <p:cNvPr id="10" name="Picture 9" descr="ArcMap">
            <a:extLst>
              <a:ext uri="{FF2B5EF4-FFF2-40B4-BE49-F238E27FC236}">
                <a16:creationId xmlns:a16="http://schemas.microsoft.com/office/drawing/2014/main" id="{26A594CE-4656-B6D9-B2EC-455E938ED17A}"/>
              </a:ext>
            </a:extLst>
          </p:cNvPr>
          <p:cNvPicPr/>
          <p:nvPr/>
        </p:nvPicPr>
        <p:blipFill>
          <a:blip r:embed="rId5"/>
          <a:stretch>
            <a:fillRect/>
          </a:stretch>
        </p:blipFill>
        <p:spPr>
          <a:xfrm>
            <a:off x="2548386" y="2931707"/>
            <a:ext cx="2984006" cy="1496862"/>
          </a:xfrm>
          <a:prstGeom prst="rect">
            <a:avLst/>
          </a:prstGeom>
        </p:spPr>
      </p:pic>
      <p:sp>
        <p:nvSpPr>
          <p:cNvPr id="24" name="TextBox 23">
            <a:extLst>
              <a:ext uri="{FF2B5EF4-FFF2-40B4-BE49-F238E27FC236}">
                <a16:creationId xmlns:a16="http://schemas.microsoft.com/office/drawing/2014/main" id="{547324DD-D4A0-04A1-A049-023BC509E13B}"/>
              </a:ext>
            </a:extLst>
          </p:cNvPr>
          <p:cNvSpPr txBox="1"/>
          <p:nvPr/>
        </p:nvSpPr>
        <p:spPr>
          <a:xfrm>
            <a:off x="5670331" y="2931707"/>
            <a:ext cx="2434773" cy="646331"/>
          </a:xfrm>
          <a:prstGeom prst="rect">
            <a:avLst/>
          </a:prstGeom>
          <a:noFill/>
        </p:spPr>
        <p:txBody>
          <a:bodyPr wrap="square" rtlCol="0">
            <a:spAutoFit/>
          </a:bodyPr>
          <a:lstStyle/>
          <a:p>
            <a:r>
              <a:rPr lang="en-US" dirty="0"/>
              <a:t>Currently, no available tool in Map Viewer</a:t>
            </a:r>
          </a:p>
        </p:txBody>
      </p:sp>
    </p:spTree>
    <p:extLst>
      <p:ext uri="{BB962C8B-B14F-4D97-AF65-F5344CB8AC3E}">
        <p14:creationId xmlns:p14="http://schemas.microsoft.com/office/powerpoint/2010/main" val="399369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sp>
        <p:nvSpPr>
          <p:cNvPr id="5" name="Title 1">
            <a:extLst>
              <a:ext uri="{FF2B5EF4-FFF2-40B4-BE49-F238E27FC236}">
                <a16:creationId xmlns:a16="http://schemas.microsoft.com/office/drawing/2014/main" id="{E4CE9013-BE1F-47A9-8CD2-B3210F9E1BC2}"/>
              </a:ext>
            </a:extLst>
          </p:cNvPr>
          <p:cNvSpPr txBox="1">
            <a:spLocks/>
          </p:cNvSpPr>
          <p:nvPr/>
        </p:nvSpPr>
        <p:spPr>
          <a:xfrm>
            <a:off x="118533" y="65660"/>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Analysis Application</a:t>
            </a:r>
            <a:endParaRPr lang="en-US" sz="2600" dirty="0">
              <a:solidFill>
                <a:srgbClr val="7030A0"/>
              </a:solidFill>
            </a:endParaRPr>
          </a:p>
        </p:txBody>
      </p:sp>
      <p:cxnSp>
        <p:nvCxnSpPr>
          <p:cNvPr id="7" name="Straight Connector 6">
            <a:extLst>
              <a:ext uri="{FF2B5EF4-FFF2-40B4-BE49-F238E27FC236}">
                <a16:creationId xmlns:a16="http://schemas.microsoft.com/office/drawing/2014/main" id="{DE46FEB8-9369-46A6-BF64-19532EAF77E2}"/>
              </a:ext>
            </a:extLst>
          </p:cNvPr>
          <p:cNvCxnSpPr/>
          <p:nvPr/>
        </p:nvCxnSpPr>
        <p:spPr>
          <a:xfrm>
            <a:off x="152400" y="970086"/>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28A5634A-9C5D-4F15-A64E-3FAF2010E9B8}"/>
              </a:ext>
            </a:extLst>
          </p:cNvPr>
          <p:cNvSpPr>
            <a:spLocks noGrp="1"/>
          </p:cNvSpPr>
          <p:nvPr>
            <p:ph type="sldNum" sz="quarter" idx="12"/>
          </p:nvPr>
        </p:nvSpPr>
        <p:spPr/>
        <p:txBody>
          <a:bodyPr/>
          <a:lstStyle/>
          <a:p>
            <a:fld id="{127DDC20-79C9-9647-820E-6D40A3D210C3}" type="slidenum">
              <a:rPr lang="en-US" smtClean="0"/>
              <a:pPr/>
              <a:t>39</a:t>
            </a:fld>
            <a:endParaRPr lang="en-US"/>
          </a:p>
        </p:txBody>
      </p:sp>
      <p:sp>
        <p:nvSpPr>
          <p:cNvPr id="12" name="TextBox 11">
            <a:extLst>
              <a:ext uri="{FF2B5EF4-FFF2-40B4-BE49-F238E27FC236}">
                <a16:creationId xmlns:a16="http://schemas.microsoft.com/office/drawing/2014/main" id="{CE9DECBC-1410-80C0-9D5A-E2536FFE106A}"/>
              </a:ext>
            </a:extLst>
          </p:cNvPr>
          <p:cNvSpPr txBox="1"/>
          <p:nvPr/>
        </p:nvSpPr>
        <p:spPr>
          <a:xfrm>
            <a:off x="5670331" y="4762790"/>
            <a:ext cx="1577546" cy="230832"/>
          </a:xfrm>
          <a:prstGeom prst="rect">
            <a:avLst/>
          </a:prstGeom>
          <a:noFill/>
        </p:spPr>
        <p:txBody>
          <a:bodyPr wrap="square" rtlCol="0">
            <a:spAutoFit/>
          </a:bodyPr>
          <a:lstStyle/>
          <a:p>
            <a:r>
              <a:rPr lang="en-US" sz="900" dirty="0">
                <a:solidFill>
                  <a:srgbClr val="7030A0"/>
                </a:solidFill>
              </a:rPr>
              <a:t>ESRI Training</a:t>
            </a:r>
          </a:p>
        </p:txBody>
      </p:sp>
      <p:sp>
        <p:nvSpPr>
          <p:cNvPr id="4" name="Rectangle 1027">
            <a:extLst>
              <a:ext uri="{FF2B5EF4-FFF2-40B4-BE49-F238E27FC236}">
                <a16:creationId xmlns:a16="http://schemas.microsoft.com/office/drawing/2014/main" id="{1B4DC1AF-D15F-93F2-BFF8-4232EAB090F2}"/>
              </a:ext>
            </a:extLst>
          </p:cNvPr>
          <p:cNvSpPr txBox="1">
            <a:spLocks noChangeArrowheads="1"/>
          </p:cNvSpPr>
          <p:nvPr/>
        </p:nvSpPr>
        <p:spPr>
          <a:xfrm>
            <a:off x="302741" y="1029962"/>
            <a:ext cx="4363852" cy="3398607"/>
          </a:xfrm>
          <a:prstGeom prst="rect">
            <a:avLst/>
          </a:prstGeom>
        </p:spPr>
        <p:txBody>
          <a:bodyPr vert="horz" lIns="91440" tIns="45720" rIns="91440" bIns="45720" rtlCol="0">
            <a:normAutofit lnSpcReduction="10000"/>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Location- allocation service</a:t>
            </a:r>
          </a:p>
          <a:p>
            <a:pPr lvl="1">
              <a:buFont typeface="Wingdings" panose="05000000000000000000" pitchFamily="2" charset="2"/>
              <a:buChar char="ü"/>
            </a:pPr>
            <a:r>
              <a:rPr lang="en-US" altLang="zh-CN" sz="2440" dirty="0"/>
              <a:t>Determine the best location for a facility, based on demand conditions</a:t>
            </a:r>
          </a:p>
          <a:p>
            <a:pPr lvl="1">
              <a:buFont typeface="Wingdings" panose="05000000000000000000" pitchFamily="2" charset="2"/>
              <a:buChar char="ü"/>
            </a:pPr>
            <a:r>
              <a:rPr lang="en-US" altLang="zh-CN" sz="2440" dirty="0"/>
              <a:t>You can also</a:t>
            </a:r>
          </a:p>
          <a:p>
            <a:pPr lvl="2">
              <a:buFont typeface="Arial" panose="020B0604020202020204" pitchFamily="34" charset="0"/>
              <a:buChar char="•"/>
            </a:pPr>
            <a:r>
              <a:rPr lang="en-US" altLang="zh-CN" sz="2080" dirty="0"/>
              <a:t>Limit the capacity of facilities</a:t>
            </a:r>
          </a:p>
          <a:p>
            <a:pPr lvl="2">
              <a:buFont typeface="Arial" panose="020B0604020202020204" pitchFamily="34" charset="0"/>
              <a:buChar char="•"/>
            </a:pPr>
            <a:r>
              <a:rPr lang="en-US" altLang="zh-CN" sz="2080" dirty="0"/>
              <a:t>Analyze for different times of day</a:t>
            </a:r>
          </a:p>
          <a:p>
            <a:pPr marL="822960" lvl="2" indent="0">
              <a:buNone/>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pic>
        <p:nvPicPr>
          <p:cNvPr id="8" name="Picture 7" descr="Location-allocation service example">
            <a:extLst>
              <a:ext uri="{FF2B5EF4-FFF2-40B4-BE49-F238E27FC236}">
                <a16:creationId xmlns:a16="http://schemas.microsoft.com/office/drawing/2014/main" id="{9FCB36A6-F298-D9AD-4C6E-46F3BF247AF9}"/>
              </a:ext>
            </a:extLst>
          </p:cNvPr>
          <p:cNvPicPr/>
          <p:nvPr/>
        </p:nvPicPr>
        <p:blipFill>
          <a:blip r:embed="rId3"/>
          <a:stretch>
            <a:fillRect/>
          </a:stretch>
        </p:blipFill>
        <p:spPr>
          <a:xfrm>
            <a:off x="4755931" y="1547460"/>
            <a:ext cx="3312802" cy="2740758"/>
          </a:xfrm>
          <a:prstGeom prst="rect">
            <a:avLst/>
          </a:prstGeom>
        </p:spPr>
      </p:pic>
    </p:spTree>
    <p:extLst>
      <p:ext uri="{BB962C8B-B14F-4D97-AF65-F5344CB8AC3E}">
        <p14:creationId xmlns:p14="http://schemas.microsoft.com/office/powerpoint/2010/main" val="101972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A network is a system composed of interconnected parts or elements. These elements are combined to represent possible routes from one location to another. Likes, roads, railroads, </a:t>
            </a:r>
            <a:r>
              <a:rPr lang="en-US" altLang="en-US" sz="2600" dirty="0">
                <a:solidFill>
                  <a:srgbClr val="7030A0"/>
                </a:solidFill>
              </a:rPr>
              <a:t>electrical power lines, streams, pipelines</a:t>
            </a:r>
            <a:r>
              <a:rPr lang="en-US" altLang="en-US" sz="2600" dirty="0"/>
              <a:t>, etc. </a:t>
            </a:r>
          </a:p>
          <a:p>
            <a:pPr>
              <a:buFont typeface="Courier New" panose="02070309020205020404" pitchFamily="49" charset="0"/>
              <a:buChar char="o"/>
            </a:pPr>
            <a:r>
              <a:rPr lang="en-US" altLang="en-US" sz="2600" dirty="0"/>
              <a:t>Networks are used for the transportation of people, resources, and goods.</a:t>
            </a:r>
          </a:p>
        </p:txBody>
      </p:sp>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What is Network?</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4</a:t>
            </a:fld>
            <a:endParaRPr lang="en-US"/>
          </a:p>
        </p:txBody>
      </p:sp>
    </p:spTree>
    <p:extLst>
      <p:ext uri="{BB962C8B-B14F-4D97-AF65-F5344CB8AC3E}">
        <p14:creationId xmlns:p14="http://schemas.microsoft.com/office/powerpoint/2010/main" val="240204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sp>
        <p:nvSpPr>
          <p:cNvPr id="5" name="Title 1">
            <a:extLst>
              <a:ext uri="{FF2B5EF4-FFF2-40B4-BE49-F238E27FC236}">
                <a16:creationId xmlns:a16="http://schemas.microsoft.com/office/drawing/2014/main" id="{E4CE9013-BE1F-47A9-8CD2-B3210F9E1BC2}"/>
              </a:ext>
            </a:extLst>
          </p:cNvPr>
          <p:cNvSpPr txBox="1">
            <a:spLocks/>
          </p:cNvSpPr>
          <p:nvPr/>
        </p:nvSpPr>
        <p:spPr>
          <a:xfrm>
            <a:off x="118533" y="65660"/>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Analysis Application</a:t>
            </a:r>
            <a:endParaRPr lang="en-US" sz="2600" dirty="0">
              <a:solidFill>
                <a:srgbClr val="7030A0"/>
              </a:solidFill>
            </a:endParaRPr>
          </a:p>
        </p:txBody>
      </p:sp>
      <p:cxnSp>
        <p:nvCxnSpPr>
          <p:cNvPr id="7" name="Straight Connector 6">
            <a:extLst>
              <a:ext uri="{FF2B5EF4-FFF2-40B4-BE49-F238E27FC236}">
                <a16:creationId xmlns:a16="http://schemas.microsoft.com/office/drawing/2014/main" id="{DE46FEB8-9369-46A6-BF64-19532EAF77E2}"/>
              </a:ext>
            </a:extLst>
          </p:cNvPr>
          <p:cNvCxnSpPr/>
          <p:nvPr/>
        </p:nvCxnSpPr>
        <p:spPr>
          <a:xfrm>
            <a:off x="152400" y="970086"/>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28A5634A-9C5D-4F15-A64E-3FAF2010E9B8}"/>
              </a:ext>
            </a:extLst>
          </p:cNvPr>
          <p:cNvSpPr>
            <a:spLocks noGrp="1"/>
          </p:cNvSpPr>
          <p:nvPr>
            <p:ph type="sldNum" sz="quarter" idx="12"/>
          </p:nvPr>
        </p:nvSpPr>
        <p:spPr/>
        <p:txBody>
          <a:bodyPr/>
          <a:lstStyle/>
          <a:p>
            <a:fld id="{127DDC20-79C9-9647-820E-6D40A3D210C3}" type="slidenum">
              <a:rPr lang="en-US" smtClean="0"/>
              <a:pPr/>
              <a:t>40</a:t>
            </a:fld>
            <a:endParaRPr lang="en-US"/>
          </a:p>
        </p:txBody>
      </p:sp>
      <p:sp>
        <p:nvSpPr>
          <p:cNvPr id="12" name="TextBox 11">
            <a:extLst>
              <a:ext uri="{FF2B5EF4-FFF2-40B4-BE49-F238E27FC236}">
                <a16:creationId xmlns:a16="http://schemas.microsoft.com/office/drawing/2014/main" id="{CE9DECBC-1410-80C0-9D5A-E2536FFE106A}"/>
              </a:ext>
            </a:extLst>
          </p:cNvPr>
          <p:cNvSpPr txBox="1"/>
          <p:nvPr/>
        </p:nvSpPr>
        <p:spPr>
          <a:xfrm>
            <a:off x="5670331" y="4762790"/>
            <a:ext cx="1577546" cy="230832"/>
          </a:xfrm>
          <a:prstGeom prst="rect">
            <a:avLst/>
          </a:prstGeom>
          <a:noFill/>
        </p:spPr>
        <p:txBody>
          <a:bodyPr wrap="square" rtlCol="0">
            <a:spAutoFit/>
          </a:bodyPr>
          <a:lstStyle/>
          <a:p>
            <a:r>
              <a:rPr lang="en-US" sz="900" dirty="0">
                <a:solidFill>
                  <a:srgbClr val="7030A0"/>
                </a:solidFill>
              </a:rPr>
              <a:t>ESRI Training</a:t>
            </a:r>
          </a:p>
        </p:txBody>
      </p:sp>
      <p:sp>
        <p:nvSpPr>
          <p:cNvPr id="4" name="Rectangle 1027">
            <a:extLst>
              <a:ext uri="{FF2B5EF4-FFF2-40B4-BE49-F238E27FC236}">
                <a16:creationId xmlns:a16="http://schemas.microsoft.com/office/drawing/2014/main" id="{1B4DC1AF-D15F-93F2-BFF8-4232EAB090F2}"/>
              </a:ext>
            </a:extLst>
          </p:cNvPr>
          <p:cNvSpPr txBox="1">
            <a:spLocks noChangeArrowheads="1"/>
          </p:cNvSpPr>
          <p:nvPr/>
        </p:nvSpPr>
        <p:spPr>
          <a:xfrm>
            <a:off x="302741" y="1029962"/>
            <a:ext cx="6831156" cy="950419"/>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Location- allocation service</a:t>
            </a:r>
          </a:p>
          <a:p>
            <a:pPr marL="822960" lvl="2" indent="0">
              <a:buNone/>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grpSp>
        <p:nvGrpSpPr>
          <p:cNvPr id="3" name="Group 2">
            <a:extLst>
              <a:ext uri="{FF2B5EF4-FFF2-40B4-BE49-F238E27FC236}">
                <a16:creationId xmlns:a16="http://schemas.microsoft.com/office/drawing/2014/main" id="{0B28CF4E-813D-A486-CEFB-B2941E94E042}"/>
              </a:ext>
            </a:extLst>
          </p:cNvPr>
          <p:cNvGrpSpPr/>
          <p:nvPr/>
        </p:nvGrpSpPr>
        <p:grpSpPr>
          <a:xfrm>
            <a:off x="63062" y="1550675"/>
            <a:ext cx="4212187" cy="3027575"/>
            <a:chOff x="0" y="-515160"/>
            <a:chExt cx="6824958" cy="5248957"/>
          </a:xfrm>
        </p:grpSpPr>
        <p:pic>
          <p:nvPicPr>
            <p:cNvPr id="8" name="Picture 7">
              <a:extLst>
                <a:ext uri="{FF2B5EF4-FFF2-40B4-BE49-F238E27FC236}">
                  <a16:creationId xmlns:a16="http://schemas.microsoft.com/office/drawing/2014/main" id="{CC2319E8-DA2E-0FCC-D3FC-1233325FF3BD}"/>
                </a:ext>
              </a:extLst>
            </p:cNvPr>
            <p:cNvPicPr/>
            <p:nvPr/>
          </p:nvPicPr>
          <p:blipFill>
            <a:blip r:embed="rId3"/>
            <a:stretch>
              <a:fillRect/>
            </a:stretch>
          </p:blipFill>
          <p:spPr>
            <a:xfrm>
              <a:off x="0" y="2687065"/>
              <a:ext cx="2930652" cy="2046732"/>
            </a:xfrm>
            <a:prstGeom prst="rect">
              <a:avLst/>
            </a:prstGeom>
          </p:spPr>
        </p:pic>
        <p:sp>
          <p:nvSpPr>
            <p:cNvPr id="23" name="Rectangle 22">
              <a:extLst>
                <a:ext uri="{FF2B5EF4-FFF2-40B4-BE49-F238E27FC236}">
                  <a16:creationId xmlns:a16="http://schemas.microsoft.com/office/drawing/2014/main" id="{43506B40-9281-7D92-838E-06212CB0F93D}"/>
                </a:ext>
              </a:extLst>
            </p:cNvPr>
            <p:cNvSpPr/>
            <p:nvPr/>
          </p:nvSpPr>
          <p:spPr>
            <a:xfrm>
              <a:off x="4267603" y="-515160"/>
              <a:ext cx="2557355" cy="4520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b="1" dirty="0">
                  <a:effectLst/>
                  <a:latin typeface="Arial" panose="020B0604020202020204" pitchFamily="34" charset="0"/>
                  <a:ea typeface="Arial" panose="020B0604020202020204" pitchFamily="34" charset="0"/>
                </a:rPr>
                <a:t>ArcMap</a:t>
              </a:r>
              <a:endParaRPr lang="en-US" dirty="0">
                <a:effectLst/>
                <a:latin typeface="Calibri" panose="020F0502020204030204" pitchFamily="34" charset="0"/>
                <a:ea typeface="Calibri" panose="020F0502020204030204" pitchFamily="34" charset="0"/>
              </a:endParaRPr>
            </a:p>
          </p:txBody>
        </p:sp>
      </p:grpSp>
      <p:sp>
        <p:nvSpPr>
          <p:cNvPr id="28" name="Rectangle 27">
            <a:extLst>
              <a:ext uri="{FF2B5EF4-FFF2-40B4-BE49-F238E27FC236}">
                <a16:creationId xmlns:a16="http://schemas.microsoft.com/office/drawing/2014/main" id="{080C0D47-D77B-1E61-E53F-6CD96C973424}"/>
              </a:ext>
            </a:extLst>
          </p:cNvPr>
          <p:cNvSpPr/>
          <p:nvPr/>
        </p:nvSpPr>
        <p:spPr>
          <a:xfrm>
            <a:off x="297974" y="1487112"/>
            <a:ext cx="1578333" cy="26071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b="1" dirty="0">
                <a:effectLst/>
                <a:latin typeface="Arial" panose="020B0604020202020204" pitchFamily="34" charset="0"/>
                <a:ea typeface="Arial" panose="020B0604020202020204" pitchFamily="34" charset="0"/>
              </a:rPr>
              <a:t>ArcGIS Pro</a:t>
            </a:r>
            <a:endParaRPr lang="en-US" dirty="0">
              <a:effectLst/>
              <a:latin typeface="Calibri" panose="020F0502020204030204" pitchFamily="34" charset="0"/>
              <a:ea typeface="Calibri" panose="020F0502020204030204" pitchFamily="34" charset="0"/>
            </a:endParaRPr>
          </a:p>
        </p:txBody>
      </p:sp>
      <p:sp>
        <p:nvSpPr>
          <p:cNvPr id="40" name="Rectangle 39">
            <a:extLst>
              <a:ext uri="{FF2B5EF4-FFF2-40B4-BE49-F238E27FC236}">
                <a16:creationId xmlns:a16="http://schemas.microsoft.com/office/drawing/2014/main" id="{C3B59A23-A1D6-6ADD-5154-581C5CE73ED6}"/>
              </a:ext>
            </a:extLst>
          </p:cNvPr>
          <p:cNvSpPr/>
          <p:nvPr/>
        </p:nvSpPr>
        <p:spPr>
          <a:xfrm>
            <a:off x="5726369" y="1515730"/>
            <a:ext cx="1578333" cy="26071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b="1" dirty="0">
                <a:effectLst/>
                <a:latin typeface="Arial" panose="020B0604020202020204" pitchFamily="34" charset="0"/>
                <a:ea typeface="Arial" panose="020B0604020202020204" pitchFamily="34" charset="0"/>
              </a:rPr>
              <a:t>ArcGIS online</a:t>
            </a:r>
            <a:endParaRPr lang="en-US" dirty="0">
              <a:effectLst/>
              <a:latin typeface="Calibri" panose="020F0502020204030204" pitchFamily="34" charset="0"/>
              <a:ea typeface="Calibri" panose="020F0502020204030204" pitchFamily="34" charset="0"/>
            </a:endParaRPr>
          </a:p>
        </p:txBody>
      </p:sp>
      <p:pic>
        <p:nvPicPr>
          <p:cNvPr id="20" name="Picture 19">
            <a:extLst>
              <a:ext uri="{FF2B5EF4-FFF2-40B4-BE49-F238E27FC236}">
                <a16:creationId xmlns:a16="http://schemas.microsoft.com/office/drawing/2014/main" id="{A40F39F7-B617-31BC-ACCA-07596DE6F7A0}"/>
              </a:ext>
            </a:extLst>
          </p:cNvPr>
          <p:cNvPicPr/>
          <p:nvPr/>
        </p:nvPicPr>
        <p:blipFill>
          <a:blip r:embed="rId3"/>
          <a:stretch>
            <a:fillRect/>
          </a:stretch>
        </p:blipFill>
        <p:spPr>
          <a:xfrm>
            <a:off x="906" y="3481365"/>
            <a:ext cx="1814325" cy="1173091"/>
          </a:xfrm>
          <a:prstGeom prst="rect">
            <a:avLst/>
          </a:prstGeom>
        </p:spPr>
      </p:pic>
      <p:pic>
        <p:nvPicPr>
          <p:cNvPr id="17" name="Picture 16">
            <a:extLst>
              <a:ext uri="{FF2B5EF4-FFF2-40B4-BE49-F238E27FC236}">
                <a16:creationId xmlns:a16="http://schemas.microsoft.com/office/drawing/2014/main" id="{8507A835-6B13-F612-079A-CD4E5A9E8C18}"/>
              </a:ext>
            </a:extLst>
          </p:cNvPr>
          <p:cNvPicPr/>
          <p:nvPr/>
        </p:nvPicPr>
        <p:blipFill>
          <a:blip r:embed="rId3"/>
          <a:stretch>
            <a:fillRect/>
          </a:stretch>
        </p:blipFill>
        <p:spPr>
          <a:xfrm>
            <a:off x="5509094" y="3799169"/>
            <a:ext cx="1868736" cy="1023322"/>
          </a:xfrm>
          <a:prstGeom prst="rect">
            <a:avLst/>
          </a:prstGeom>
        </p:spPr>
      </p:pic>
      <p:pic>
        <p:nvPicPr>
          <p:cNvPr id="11" name="Picture 10" descr="ArcGIS Pro">
            <a:extLst>
              <a:ext uri="{FF2B5EF4-FFF2-40B4-BE49-F238E27FC236}">
                <a16:creationId xmlns:a16="http://schemas.microsoft.com/office/drawing/2014/main" id="{154773AA-6588-A66E-BF26-0B00A40C8517}"/>
              </a:ext>
            </a:extLst>
          </p:cNvPr>
          <p:cNvPicPr/>
          <p:nvPr/>
        </p:nvPicPr>
        <p:blipFill>
          <a:blip r:embed="rId4"/>
          <a:stretch>
            <a:fillRect/>
          </a:stretch>
        </p:blipFill>
        <p:spPr>
          <a:xfrm>
            <a:off x="200778" y="2387410"/>
            <a:ext cx="2159394" cy="2079262"/>
          </a:xfrm>
          <a:prstGeom prst="rect">
            <a:avLst/>
          </a:prstGeom>
        </p:spPr>
      </p:pic>
      <p:pic>
        <p:nvPicPr>
          <p:cNvPr id="13" name="Picture 12" descr="ArcMap">
            <a:extLst>
              <a:ext uri="{FF2B5EF4-FFF2-40B4-BE49-F238E27FC236}">
                <a16:creationId xmlns:a16="http://schemas.microsoft.com/office/drawing/2014/main" id="{0DEB8A29-5304-1E99-4B4A-6D181A3577B8}"/>
              </a:ext>
            </a:extLst>
          </p:cNvPr>
          <p:cNvPicPr/>
          <p:nvPr/>
        </p:nvPicPr>
        <p:blipFill>
          <a:blip r:embed="rId5"/>
          <a:stretch>
            <a:fillRect/>
          </a:stretch>
        </p:blipFill>
        <p:spPr>
          <a:xfrm>
            <a:off x="2520815" y="3004747"/>
            <a:ext cx="2434773" cy="1442873"/>
          </a:xfrm>
          <a:prstGeom prst="rect">
            <a:avLst/>
          </a:prstGeom>
        </p:spPr>
      </p:pic>
      <p:pic>
        <p:nvPicPr>
          <p:cNvPr id="14" name="Picture 13" descr="ArcGIS Online">
            <a:extLst>
              <a:ext uri="{FF2B5EF4-FFF2-40B4-BE49-F238E27FC236}">
                <a16:creationId xmlns:a16="http://schemas.microsoft.com/office/drawing/2014/main" id="{C08E0366-CF2D-9983-708B-076D2B935D84}"/>
              </a:ext>
            </a:extLst>
          </p:cNvPr>
          <p:cNvPicPr/>
          <p:nvPr/>
        </p:nvPicPr>
        <p:blipFill>
          <a:blip r:embed="rId6"/>
          <a:stretch>
            <a:fillRect/>
          </a:stretch>
        </p:blipFill>
        <p:spPr>
          <a:xfrm>
            <a:off x="5401010" y="2437168"/>
            <a:ext cx="2282795" cy="2107006"/>
          </a:xfrm>
          <a:prstGeom prst="rect">
            <a:avLst/>
          </a:prstGeom>
        </p:spPr>
      </p:pic>
    </p:spTree>
    <p:extLst>
      <p:ext uri="{BB962C8B-B14F-4D97-AF65-F5344CB8AC3E}">
        <p14:creationId xmlns:p14="http://schemas.microsoft.com/office/powerpoint/2010/main" val="231602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sp>
        <p:nvSpPr>
          <p:cNvPr id="5" name="Title 1">
            <a:extLst>
              <a:ext uri="{FF2B5EF4-FFF2-40B4-BE49-F238E27FC236}">
                <a16:creationId xmlns:a16="http://schemas.microsoft.com/office/drawing/2014/main" id="{E4CE9013-BE1F-47A9-8CD2-B3210F9E1BC2}"/>
              </a:ext>
            </a:extLst>
          </p:cNvPr>
          <p:cNvSpPr txBox="1">
            <a:spLocks/>
          </p:cNvSpPr>
          <p:nvPr/>
        </p:nvSpPr>
        <p:spPr>
          <a:xfrm>
            <a:off x="118533" y="65660"/>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Analysis Application</a:t>
            </a:r>
            <a:endParaRPr lang="en-US" sz="2600" dirty="0">
              <a:solidFill>
                <a:srgbClr val="7030A0"/>
              </a:solidFill>
            </a:endParaRPr>
          </a:p>
        </p:txBody>
      </p:sp>
      <p:cxnSp>
        <p:nvCxnSpPr>
          <p:cNvPr id="7" name="Straight Connector 6">
            <a:extLst>
              <a:ext uri="{FF2B5EF4-FFF2-40B4-BE49-F238E27FC236}">
                <a16:creationId xmlns:a16="http://schemas.microsoft.com/office/drawing/2014/main" id="{DE46FEB8-9369-46A6-BF64-19532EAF77E2}"/>
              </a:ext>
            </a:extLst>
          </p:cNvPr>
          <p:cNvCxnSpPr/>
          <p:nvPr/>
        </p:nvCxnSpPr>
        <p:spPr>
          <a:xfrm>
            <a:off x="152400" y="970086"/>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28A5634A-9C5D-4F15-A64E-3FAF2010E9B8}"/>
              </a:ext>
            </a:extLst>
          </p:cNvPr>
          <p:cNvSpPr>
            <a:spLocks noGrp="1"/>
          </p:cNvSpPr>
          <p:nvPr>
            <p:ph type="sldNum" sz="quarter" idx="12"/>
          </p:nvPr>
        </p:nvSpPr>
        <p:spPr/>
        <p:txBody>
          <a:bodyPr/>
          <a:lstStyle/>
          <a:p>
            <a:fld id="{127DDC20-79C9-9647-820E-6D40A3D210C3}" type="slidenum">
              <a:rPr lang="en-US" smtClean="0"/>
              <a:pPr/>
              <a:t>41</a:t>
            </a:fld>
            <a:endParaRPr lang="en-US"/>
          </a:p>
        </p:txBody>
      </p:sp>
      <p:sp>
        <p:nvSpPr>
          <p:cNvPr id="12" name="TextBox 11">
            <a:extLst>
              <a:ext uri="{FF2B5EF4-FFF2-40B4-BE49-F238E27FC236}">
                <a16:creationId xmlns:a16="http://schemas.microsoft.com/office/drawing/2014/main" id="{CE9DECBC-1410-80C0-9D5A-E2536FFE106A}"/>
              </a:ext>
            </a:extLst>
          </p:cNvPr>
          <p:cNvSpPr txBox="1"/>
          <p:nvPr/>
        </p:nvSpPr>
        <p:spPr>
          <a:xfrm>
            <a:off x="152400" y="4559643"/>
            <a:ext cx="1577546" cy="230832"/>
          </a:xfrm>
          <a:prstGeom prst="rect">
            <a:avLst/>
          </a:prstGeom>
          <a:noFill/>
        </p:spPr>
        <p:txBody>
          <a:bodyPr wrap="square" rtlCol="0">
            <a:spAutoFit/>
          </a:bodyPr>
          <a:lstStyle/>
          <a:p>
            <a:r>
              <a:rPr lang="en-US" sz="900" dirty="0">
                <a:solidFill>
                  <a:srgbClr val="7030A0"/>
                </a:solidFill>
              </a:rPr>
              <a:t>ESRI Academy</a:t>
            </a:r>
          </a:p>
        </p:txBody>
      </p:sp>
      <p:sp>
        <p:nvSpPr>
          <p:cNvPr id="3" name="Rectangle 1027">
            <a:extLst>
              <a:ext uri="{FF2B5EF4-FFF2-40B4-BE49-F238E27FC236}">
                <a16:creationId xmlns:a16="http://schemas.microsoft.com/office/drawing/2014/main" id="{874F98C4-A2ED-396D-95D6-36B6A7BEB86B}"/>
              </a:ext>
            </a:extLst>
          </p:cNvPr>
          <p:cNvSpPr txBox="1">
            <a:spLocks noChangeArrowheads="1"/>
          </p:cNvSpPr>
          <p:nvPr/>
        </p:nvSpPr>
        <p:spPr>
          <a:xfrm>
            <a:off x="302740" y="1029962"/>
            <a:ext cx="4560922" cy="3398607"/>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800" dirty="0"/>
              <a:t>Every successful request deducts credits from the organization</a:t>
            </a:r>
          </a:p>
          <a:p>
            <a:pPr>
              <a:buFont typeface="Courier New" panose="02070309020205020404" pitchFamily="49" charset="0"/>
              <a:buChar char="o"/>
            </a:pPr>
            <a:r>
              <a:rPr lang="en-US" altLang="en-US" sz="2800" dirty="0"/>
              <a:t>How many service credits do network analysis services use?</a:t>
            </a:r>
          </a:p>
          <a:p>
            <a:pPr marL="822960" lvl="2" indent="0">
              <a:buNone/>
            </a:pPr>
            <a:endParaRPr lang="en-US" altLang="en-US" sz="2800" dirty="0"/>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graphicFrame>
        <p:nvGraphicFramePr>
          <p:cNvPr id="8" name="Table 7">
            <a:extLst>
              <a:ext uri="{FF2B5EF4-FFF2-40B4-BE49-F238E27FC236}">
                <a16:creationId xmlns:a16="http://schemas.microsoft.com/office/drawing/2014/main" id="{42ABDA10-457B-D5A5-297F-E77C6AEB7FEB}"/>
              </a:ext>
            </a:extLst>
          </p:cNvPr>
          <p:cNvGraphicFramePr>
            <a:graphicFrameLocks noGrp="1"/>
          </p:cNvGraphicFramePr>
          <p:nvPr>
            <p:extLst>
              <p:ext uri="{D42A27DB-BD31-4B8C-83A1-F6EECF244321}">
                <p14:modId xmlns:p14="http://schemas.microsoft.com/office/powerpoint/2010/main" val="2204359489"/>
              </p:ext>
            </p:extLst>
          </p:nvPr>
        </p:nvGraphicFramePr>
        <p:xfrm>
          <a:off x="4469797" y="1181182"/>
          <a:ext cx="3607403" cy="3462347"/>
        </p:xfrm>
        <a:graphic>
          <a:graphicData uri="http://schemas.openxmlformats.org/drawingml/2006/table">
            <a:tbl>
              <a:tblPr firstRow="1" firstCol="1" bandRow="1">
                <a:tableStyleId>{5C22544A-7EE6-4342-B048-85BDC9FD1C3A}</a:tableStyleId>
              </a:tblPr>
              <a:tblGrid>
                <a:gridCol w="1486341">
                  <a:extLst>
                    <a:ext uri="{9D8B030D-6E8A-4147-A177-3AD203B41FA5}">
                      <a16:colId xmlns:a16="http://schemas.microsoft.com/office/drawing/2014/main" val="58837963"/>
                    </a:ext>
                  </a:extLst>
                </a:gridCol>
                <a:gridCol w="2121062">
                  <a:extLst>
                    <a:ext uri="{9D8B030D-6E8A-4147-A177-3AD203B41FA5}">
                      <a16:colId xmlns:a16="http://schemas.microsoft.com/office/drawing/2014/main" val="3557252475"/>
                    </a:ext>
                  </a:extLst>
                </a:gridCol>
              </a:tblGrid>
              <a:tr h="122551">
                <a:tc>
                  <a:txBody>
                    <a:bodyPr/>
                    <a:lstStyle/>
                    <a:p>
                      <a:pPr marL="0" marR="0" algn="l">
                        <a:lnSpc>
                          <a:spcPct val="107000"/>
                        </a:lnSpc>
                        <a:spcBef>
                          <a:spcPts val="0"/>
                        </a:spcBef>
                        <a:spcAft>
                          <a:spcPts val="0"/>
                        </a:spcAft>
                      </a:pPr>
                      <a:r>
                        <a:rPr lang="en-US" sz="1300">
                          <a:effectLst/>
                        </a:rPr>
                        <a:t>Network Analysis</a:t>
                      </a:r>
                      <a:endParaRPr lang="en-US" sz="7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926" marR="29962" marT="39150" marB="0"/>
                </a:tc>
                <a:tc>
                  <a:txBody>
                    <a:bodyPr/>
                    <a:lstStyle/>
                    <a:p>
                      <a:pPr marL="635" marR="0" algn="l">
                        <a:lnSpc>
                          <a:spcPct val="107000"/>
                        </a:lnSpc>
                        <a:spcBef>
                          <a:spcPts val="0"/>
                        </a:spcBef>
                        <a:spcAft>
                          <a:spcPts val="0"/>
                        </a:spcAft>
                      </a:pPr>
                      <a:r>
                        <a:rPr lang="en-US" sz="1300" dirty="0">
                          <a:effectLst/>
                        </a:rPr>
                        <a:t>Credits Used</a:t>
                      </a:r>
                      <a:endParaRPr lang="en-US" sz="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926" marR="29962" marT="39150" marB="0"/>
                </a:tc>
                <a:extLst>
                  <a:ext uri="{0D108BD9-81ED-4DB2-BD59-A6C34878D82A}">
                    <a16:rowId xmlns:a16="http://schemas.microsoft.com/office/drawing/2014/main" val="4038858820"/>
                  </a:ext>
                </a:extLst>
              </a:tr>
              <a:tr h="249282">
                <a:tc>
                  <a:txBody>
                    <a:bodyPr/>
                    <a:lstStyle/>
                    <a:p>
                      <a:pPr marL="0" marR="0" algn="l">
                        <a:lnSpc>
                          <a:spcPct val="107000"/>
                        </a:lnSpc>
                        <a:spcBef>
                          <a:spcPts val="0"/>
                        </a:spcBef>
                        <a:spcAft>
                          <a:spcPts val="0"/>
                        </a:spcAft>
                      </a:pPr>
                      <a:r>
                        <a:rPr lang="en-US" sz="1300">
                          <a:effectLst/>
                        </a:rPr>
                        <a:t>Simple Routes</a:t>
                      </a:r>
                      <a:endParaRPr lang="en-US" sz="7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926" marR="29962" marT="39150" marB="0"/>
                </a:tc>
                <a:tc>
                  <a:txBody>
                    <a:bodyPr/>
                    <a:lstStyle/>
                    <a:p>
                      <a:pPr marL="635" marR="0" algn="l">
                        <a:lnSpc>
                          <a:spcPct val="107000"/>
                        </a:lnSpc>
                        <a:spcBef>
                          <a:spcPts val="0"/>
                        </a:spcBef>
                        <a:spcAft>
                          <a:spcPts val="0"/>
                        </a:spcAft>
                      </a:pPr>
                      <a:r>
                        <a:rPr lang="en-US" sz="1300">
                          <a:effectLst/>
                        </a:rPr>
                        <a:t>0.005 credits per route</a:t>
                      </a:r>
                      <a:endParaRPr lang="en-US" sz="7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926" marR="29962" marT="39150" marB="0"/>
                </a:tc>
                <a:extLst>
                  <a:ext uri="{0D108BD9-81ED-4DB2-BD59-A6C34878D82A}">
                    <a16:rowId xmlns:a16="http://schemas.microsoft.com/office/drawing/2014/main" val="2732851136"/>
                  </a:ext>
                </a:extLst>
              </a:tr>
              <a:tr h="441038">
                <a:tc>
                  <a:txBody>
                    <a:bodyPr/>
                    <a:lstStyle/>
                    <a:p>
                      <a:pPr marL="0" marR="0" algn="l">
                        <a:lnSpc>
                          <a:spcPct val="107000"/>
                        </a:lnSpc>
                        <a:spcBef>
                          <a:spcPts val="0"/>
                        </a:spcBef>
                        <a:spcAft>
                          <a:spcPts val="0"/>
                        </a:spcAft>
                      </a:pPr>
                      <a:r>
                        <a:rPr lang="en-US" sz="1300">
                          <a:effectLst/>
                        </a:rPr>
                        <a:t>Optimized Routes</a:t>
                      </a:r>
                      <a:endParaRPr lang="en-US" sz="7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926" marR="29962" marT="39150" marB="0"/>
                </a:tc>
                <a:tc>
                  <a:txBody>
                    <a:bodyPr/>
                    <a:lstStyle/>
                    <a:p>
                      <a:pPr marL="635" marR="0" algn="l">
                        <a:lnSpc>
                          <a:spcPct val="107000"/>
                        </a:lnSpc>
                        <a:spcBef>
                          <a:spcPts val="0"/>
                        </a:spcBef>
                        <a:spcAft>
                          <a:spcPts val="0"/>
                        </a:spcAft>
                      </a:pPr>
                      <a:r>
                        <a:rPr lang="en-US" sz="1300">
                          <a:effectLst/>
                        </a:rPr>
                        <a:t>0.5 credits per optimized route</a:t>
                      </a:r>
                      <a:endParaRPr lang="en-US" sz="7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926" marR="29962" marT="39150" marB="0"/>
                </a:tc>
                <a:extLst>
                  <a:ext uri="{0D108BD9-81ED-4DB2-BD59-A6C34878D82A}">
                    <a16:rowId xmlns:a16="http://schemas.microsoft.com/office/drawing/2014/main" val="4292100360"/>
                  </a:ext>
                </a:extLst>
              </a:tr>
              <a:tr h="441038">
                <a:tc>
                  <a:txBody>
                    <a:bodyPr/>
                    <a:lstStyle/>
                    <a:p>
                      <a:pPr marL="0" marR="0" algn="l">
                        <a:lnSpc>
                          <a:spcPct val="107000"/>
                        </a:lnSpc>
                        <a:spcBef>
                          <a:spcPts val="0"/>
                        </a:spcBef>
                        <a:spcAft>
                          <a:spcPts val="0"/>
                        </a:spcAft>
                      </a:pPr>
                      <a:r>
                        <a:rPr lang="en-US" sz="1300">
                          <a:effectLst/>
                        </a:rPr>
                        <a:t>Drive Time </a:t>
                      </a:r>
                      <a:endParaRPr lang="en-US" sz="700">
                        <a:effectLst/>
                      </a:endParaRPr>
                    </a:p>
                    <a:p>
                      <a:pPr marL="0" marR="0" algn="l">
                        <a:lnSpc>
                          <a:spcPct val="107000"/>
                        </a:lnSpc>
                        <a:spcBef>
                          <a:spcPts val="0"/>
                        </a:spcBef>
                        <a:spcAft>
                          <a:spcPts val="0"/>
                        </a:spcAft>
                      </a:pPr>
                      <a:r>
                        <a:rPr lang="en-US" sz="1300">
                          <a:effectLst/>
                        </a:rPr>
                        <a:t>(Service Areas)</a:t>
                      </a:r>
                      <a:endParaRPr lang="en-US" sz="7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926" marR="29962" marT="39150" marB="0"/>
                </a:tc>
                <a:tc>
                  <a:txBody>
                    <a:bodyPr/>
                    <a:lstStyle/>
                    <a:p>
                      <a:pPr marL="635" marR="0" algn="l">
                        <a:lnSpc>
                          <a:spcPct val="107000"/>
                        </a:lnSpc>
                        <a:spcBef>
                          <a:spcPts val="0"/>
                        </a:spcBef>
                        <a:spcAft>
                          <a:spcPts val="0"/>
                        </a:spcAft>
                      </a:pPr>
                      <a:r>
                        <a:rPr lang="en-US" sz="1300">
                          <a:effectLst/>
                        </a:rPr>
                        <a:t>0.5 credits per drive time</a:t>
                      </a:r>
                      <a:endParaRPr lang="en-US" sz="7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926" marR="29962" marT="39150" marB="0"/>
                </a:tc>
                <a:extLst>
                  <a:ext uri="{0D108BD9-81ED-4DB2-BD59-A6C34878D82A}">
                    <a16:rowId xmlns:a16="http://schemas.microsoft.com/office/drawing/2014/main" val="2180982514"/>
                  </a:ext>
                </a:extLst>
              </a:tr>
              <a:tr h="441038">
                <a:tc>
                  <a:txBody>
                    <a:bodyPr/>
                    <a:lstStyle/>
                    <a:p>
                      <a:pPr marL="0" marR="0" algn="l">
                        <a:lnSpc>
                          <a:spcPct val="107000"/>
                        </a:lnSpc>
                        <a:spcBef>
                          <a:spcPts val="0"/>
                        </a:spcBef>
                        <a:spcAft>
                          <a:spcPts val="0"/>
                        </a:spcAft>
                      </a:pPr>
                      <a:r>
                        <a:rPr lang="en-US" sz="1300">
                          <a:effectLst/>
                        </a:rPr>
                        <a:t>Closest Facilities</a:t>
                      </a:r>
                      <a:endParaRPr lang="en-US" sz="7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926" marR="29962" marT="39150" marB="0"/>
                </a:tc>
                <a:tc>
                  <a:txBody>
                    <a:bodyPr/>
                    <a:lstStyle/>
                    <a:p>
                      <a:pPr marL="635" marR="0" algn="l">
                        <a:lnSpc>
                          <a:spcPct val="107000"/>
                        </a:lnSpc>
                        <a:spcBef>
                          <a:spcPts val="0"/>
                        </a:spcBef>
                        <a:spcAft>
                          <a:spcPts val="0"/>
                        </a:spcAft>
                      </a:pPr>
                      <a:r>
                        <a:rPr lang="en-US" sz="1300">
                          <a:effectLst/>
                        </a:rPr>
                        <a:t>0.5 credits per closest facility route</a:t>
                      </a:r>
                      <a:endParaRPr lang="en-US" sz="7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926" marR="29962" marT="39150" marB="0"/>
                </a:tc>
                <a:extLst>
                  <a:ext uri="{0D108BD9-81ED-4DB2-BD59-A6C34878D82A}">
                    <a16:rowId xmlns:a16="http://schemas.microsoft.com/office/drawing/2014/main" val="2444992132"/>
                  </a:ext>
                </a:extLst>
              </a:tr>
              <a:tr h="441038">
                <a:tc>
                  <a:txBody>
                    <a:bodyPr/>
                    <a:lstStyle/>
                    <a:p>
                      <a:pPr marL="0" marR="0" algn="l">
                        <a:lnSpc>
                          <a:spcPct val="107000"/>
                        </a:lnSpc>
                        <a:spcBef>
                          <a:spcPts val="0"/>
                        </a:spcBef>
                        <a:spcAft>
                          <a:spcPts val="0"/>
                        </a:spcAft>
                      </a:pPr>
                      <a:r>
                        <a:rPr lang="en-US" sz="1300">
                          <a:effectLst/>
                        </a:rPr>
                        <a:t>Multi-Vehicle Routes( VRP)</a:t>
                      </a:r>
                      <a:endParaRPr lang="en-US" sz="7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926" marR="29962" marT="39150" marB="0"/>
                </a:tc>
                <a:tc>
                  <a:txBody>
                    <a:bodyPr/>
                    <a:lstStyle/>
                    <a:p>
                      <a:pPr marL="635" marR="0" algn="l">
                        <a:lnSpc>
                          <a:spcPct val="107000"/>
                        </a:lnSpc>
                        <a:spcBef>
                          <a:spcPts val="0"/>
                        </a:spcBef>
                        <a:spcAft>
                          <a:spcPts val="0"/>
                        </a:spcAft>
                      </a:pPr>
                      <a:r>
                        <a:rPr lang="en-US" sz="1300">
                          <a:effectLst/>
                        </a:rPr>
                        <a:t>1 credits per route</a:t>
                      </a:r>
                      <a:endParaRPr lang="en-US" sz="7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926" marR="29962" marT="39150" marB="0"/>
                </a:tc>
                <a:extLst>
                  <a:ext uri="{0D108BD9-81ED-4DB2-BD59-A6C34878D82A}">
                    <a16:rowId xmlns:a16="http://schemas.microsoft.com/office/drawing/2014/main" val="3133181530"/>
                  </a:ext>
                </a:extLst>
              </a:tr>
              <a:tr h="441038">
                <a:tc>
                  <a:txBody>
                    <a:bodyPr/>
                    <a:lstStyle/>
                    <a:p>
                      <a:pPr marL="0" marR="0" algn="just">
                        <a:lnSpc>
                          <a:spcPct val="107000"/>
                        </a:lnSpc>
                        <a:spcBef>
                          <a:spcPts val="0"/>
                        </a:spcBef>
                        <a:spcAft>
                          <a:spcPts val="0"/>
                        </a:spcAft>
                      </a:pPr>
                      <a:r>
                        <a:rPr lang="en-US" sz="1300">
                          <a:effectLst/>
                        </a:rPr>
                        <a:t>Location-Allocation </a:t>
                      </a:r>
                      <a:endParaRPr lang="en-US" sz="7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926" marR="29962" marT="39150" marB="0"/>
                </a:tc>
                <a:tc>
                  <a:txBody>
                    <a:bodyPr/>
                    <a:lstStyle/>
                    <a:p>
                      <a:pPr marL="635" marR="0" algn="l">
                        <a:lnSpc>
                          <a:spcPct val="107000"/>
                        </a:lnSpc>
                        <a:spcBef>
                          <a:spcPts val="0"/>
                        </a:spcBef>
                        <a:spcAft>
                          <a:spcPts val="0"/>
                        </a:spcAft>
                      </a:pPr>
                      <a:r>
                        <a:rPr lang="en-US" sz="1300">
                          <a:effectLst/>
                        </a:rPr>
                        <a:t>0.1 credit per allocated demand point</a:t>
                      </a:r>
                      <a:endParaRPr lang="en-US" sz="7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926" marR="29962" marT="39150" marB="0"/>
                </a:tc>
                <a:extLst>
                  <a:ext uri="{0D108BD9-81ED-4DB2-BD59-A6C34878D82A}">
                    <a16:rowId xmlns:a16="http://schemas.microsoft.com/office/drawing/2014/main" val="3686095356"/>
                  </a:ext>
                </a:extLst>
              </a:tr>
              <a:tr h="441038">
                <a:tc>
                  <a:txBody>
                    <a:bodyPr/>
                    <a:lstStyle/>
                    <a:p>
                      <a:pPr marL="0" marR="0" algn="l">
                        <a:lnSpc>
                          <a:spcPct val="107000"/>
                        </a:lnSpc>
                        <a:spcBef>
                          <a:spcPts val="0"/>
                        </a:spcBef>
                        <a:spcAft>
                          <a:spcPts val="0"/>
                        </a:spcAft>
                      </a:pPr>
                      <a:r>
                        <a:rPr lang="en-US" sz="1300">
                          <a:effectLst/>
                        </a:rPr>
                        <a:t>Origin Destination Cost Matrix </a:t>
                      </a:r>
                      <a:endParaRPr lang="en-US" sz="7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926" marR="29962" marT="39150" marB="0"/>
                </a:tc>
                <a:tc>
                  <a:txBody>
                    <a:bodyPr/>
                    <a:lstStyle/>
                    <a:p>
                      <a:pPr marL="635" marR="0" algn="just">
                        <a:lnSpc>
                          <a:spcPct val="107000"/>
                        </a:lnSpc>
                        <a:spcBef>
                          <a:spcPts val="0"/>
                        </a:spcBef>
                        <a:spcAft>
                          <a:spcPts val="0"/>
                        </a:spcAft>
                      </a:pPr>
                      <a:r>
                        <a:rPr lang="en-US" sz="1100">
                          <a:effectLst/>
                        </a:rPr>
                        <a:t>0.0005 </a:t>
                      </a:r>
                      <a:r>
                        <a:rPr lang="en-US" sz="1300">
                          <a:effectLst/>
                        </a:rPr>
                        <a:t>credits per input origin and destination pair</a:t>
                      </a:r>
                      <a:endParaRPr lang="en-US" sz="7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926" marR="29962" marT="39150" marB="0"/>
                </a:tc>
                <a:extLst>
                  <a:ext uri="{0D108BD9-81ED-4DB2-BD59-A6C34878D82A}">
                    <a16:rowId xmlns:a16="http://schemas.microsoft.com/office/drawing/2014/main" val="3490766193"/>
                  </a:ext>
                </a:extLst>
              </a:tr>
              <a:tr h="249282">
                <a:tc>
                  <a:txBody>
                    <a:bodyPr/>
                    <a:lstStyle/>
                    <a:p>
                      <a:pPr marL="0" marR="0" algn="l">
                        <a:lnSpc>
                          <a:spcPct val="107000"/>
                        </a:lnSpc>
                        <a:spcBef>
                          <a:spcPts val="0"/>
                        </a:spcBef>
                        <a:spcAft>
                          <a:spcPts val="0"/>
                        </a:spcAft>
                      </a:pPr>
                      <a:r>
                        <a:rPr lang="en-US" sz="1300">
                          <a:effectLst/>
                        </a:rPr>
                        <a:t>Traffic</a:t>
                      </a:r>
                      <a:endParaRPr lang="en-US" sz="7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926" marR="29962" marT="39150" marB="0"/>
                </a:tc>
                <a:tc>
                  <a:txBody>
                    <a:bodyPr/>
                    <a:lstStyle/>
                    <a:p>
                      <a:pPr marL="635" marR="0" algn="l">
                        <a:lnSpc>
                          <a:spcPct val="107000"/>
                        </a:lnSpc>
                        <a:spcBef>
                          <a:spcPts val="0"/>
                        </a:spcBef>
                        <a:spcAft>
                          <a:spcPts val="0"/>
                        </a:spcAft>
                      </a:pPr>
                      <a:r>
                        <a:rPr lang="en-US" sz="1300" dirty="0">
                          <a:effectLst/>
                        </a:rPr>
                        <a:t>0 credits</a:t>
                      </a:r>
                      <a:endParaRPr lang="en-US" sz="7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7926" marR="29962" marT="39150" marB="0"/>
                </a:tc>
                <a:extLst>
                  <a:ext uri="{0D108BD9-81ED-4DB2-BD59-A6C34878D82A}">
                    <a16:rowId xmlns:a16="http://schemas.microsoft.com/office/drawing/2014/main" val="4179518625"/>
                  </a:ext>
                </a:extLst>
              </a:tr>
            </a:tbl>
          </a:graphicData>
        </a:graphic>
      </p:graphicFrame>
    </p:spTree>
    <p:extLst>
      <p:ext uri="{BB962C8B-B14F-4D97-AF65-F5344CB8AC3E}">
        <p14:creationId xmlns:p14="http://schemas.microsoft.com/office/powerpoint/2010/main" val="187942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lnSpcReduction="10000"/>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Create</a:t>
            </a:r>
            <a:r>
              <a:rPr lang="en-US" altLang="en-US" sz="2600" dirty="0">
                <a:solidFill>
                  <a:srgbClr val="7030A0"/>
                </a:solidFill>
              </a:rPr>
              <a:t> </a:t>
            </a:r>
            <a:r>
              <a:rPr lang="en-US" altLang="en-US" sz="2600" dirty="0"/>
              <a:t>network dataset from polyline </a:t>
            </a:r>
          </a:p>
          <a:p>
            <a:pPr lvl="1">
              <a:buFont typeface="Arial" panose="020B0604020202020204" pitchFamily="34" charset="0"/>
              <a:buChar char="•"/>
            </a:pPr>
            <a:r>
              <a:rPr lang="en-US" altLang="en-US" sz="2240" dirty="0"/>
              <a:t>Obtain polyline data (Census TIGER: </a:t>
            </a:r>
            <a:r>
              <a:rPr lang="en-US" sz="2240" dirty="0"/>
              <a:t>https://www.census.gov/cgi-bin/geo/shapefiles/index.php</a:t>
            </a:r>
            <a:r>
              <a:rPr lang="en-US" altLang="en-US" sz="2240" dirty="0"/>
              <a:t>)</a:t>
            </a:r>
          </a:p>
          <a:p>
            <a:pPr lvl="1">
              <a:buFont typeface="Arial" panose="020B0604020202020204" pitchFamily="34" charset="0"/>
              <a:buChar char="•"/>
            </a:pPr>
            <a:r>
              <a:rPr lang="en-US" altLang="en-US" sz="2240" dirty="0"/>
              <a:t>Set up connectivity policies</a:t>
            </a:r>
          </a:p>
          <a:p>
            <a:pPr lvl="1">
              <a:buFont typeface="Arial" panose="020B0604020202020204" pitchFamily="34" charset="0"/>
              <a:buChar char="•"/>
            </a:pPr>
            <a:r>
              <a:rPr lang="en-US" altLang="en-US" sz="2240" dirty="0"/>
              <a:t>Add costs</a:t>
            </a:r>
          </a:p>
          <a:p>
            <a:pPr lvl="1">
              <a:buFont typeface="Arial" panose="020B0604020202020204" pitchFamily="34" charset="0"/>
              <a:buChar char="•"/>
            </a:pPr>
            <a:r>
              <a:rPr lang="en-US" altLang="en-US" sz="2240" dirty="0"/>
              <a:t>Add restrictions and descriptors if any</a:t>
            </a:r>
          </a:p>
          <a:p>
            <a:pPr lvl="1">
              <a:buFont typeface="Arial" panose="020B0604020202020204" pitchFamily="34" charset="0"/>
              <a:buChar char="•"/>
            </a:pPr>
            <a:r>
              <a:rPr lang="en-US" altLang="en-US" sz="2240" dirty="0"/>
              <a:t>Add a hierarchy attribute if any</a:t>
            </a:r>
          </a:p>
          <a:p>
            <a:pPr lvl="1">
              <a:buFont typeface="Arial" panose="020B0604020202020204" pitchFamily="34" charset="0"/>
              <a:buChar char="•"/>
            </a:pPr>
            <a:r>
              <a:rPr lang="en-US" altLang="en-US" sz="2240" dirty="0"/>
              <a:t>Add travel mode</a:t>
            </a:r>
          </a:p>
          <a:p>
            <a:pPr lvl="1">
              <a:buFont typeface="Arial" panose="020B0604020202020204" pitchFamily="34" charset="0"/>
              <a:buChar char="•"/>
            </a:pPr>
            <a:r>
              <a:rPr lang="en-US" altLang="en-US" sz="2240" dirty="0"/>
              <a:t>Set up directions</a:t>
            </a:r>
          </a:p>
          <a:p>
            <a:pPr lvl="1">
              <a:buFont typeface="Arial" panose="020B0604020202020204" pitchFamily="34" charset="0"/>
              <a:buChar char="•"/>
            </a:pPr>
            <a:r>
              <a:rPr lang="en-US" altLang="en-US" sz="2240" dirty="0"/>
              <a:t>Build the network dataset</a:t>
            </a:r>
          </a:p>
          <a:p>
            <a:pPr>
              <a:buFont typeface="Courier New" panose="02070309020205020404" pitchFamily="49" charset="0"/>
              <a:buChar char="o"/>
            </a:pPr>
            <a:endParaRPr lang="en-US" altLang="en-US" sz="2240" dirty="0"/>
          </a:p>
          <a:p>
            <a:pPr>
              <a:buFont typeface="Courier New" panose="02070309020205020404" pitchFamily="49" charset="0"/>
              <a:buChar char="o"/>
            </a:pPr>
            <a:endParaRPr lang="en-US" altLang="en-US" sz="2600" dirty="0"/>
          </a:p>
        </p:txBody>
      </p:sp>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Create Network Dataset</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42</a:t>
            </a:fld>
            <a:endParaRPr lang="en-US"/>
          </a:p>
        </p:txBody>
      </p:sp>
    </p:spTree>
    <p:extLst>
      <p:ext uri="{BB962C8B-B14F-4D97-AF65-F5344CB8AC3E}">
        <p14:creationId xmlns:p14="http://schemas.microsoft.com/office/powerpoint/2010/main" val="153387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7176"/>
            <a:ext cx="8229600" cy="462914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8610" rtl="0" eaLnBrk="1" fontAlgn="auto" latinLnBrk="0" hangingPunct="1">
              <a:lnSpc>
                <a:spcPct val="100000"/>
              </a:lnSpc>
              <a:spcBef>
                <a:spcPts val="0"/>
              </a:spcBef>
              <a:spcAft>
                <a:spcPts val="0"/>
              </a:spcAft>
              <a:buClrTx/>
              <a:buSzTx/>
              <a:buFontTx/>
              <a:buNone/>
              <a:tabLst/>
              <a:defRPr/>
            </a:pPr>
            <a:endParaRPr kumimoji="0" lang="en-US" sz="1215"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500F975A-F937-77A1-413D-F51FF137F9AD}"/>
              </a:ext>
            </a:extLst>
          </p:cNvPr>
          <p:cNvSpPr>
            <a:spLocks noGrp="1"/>
          </p:cNvSpPr>
          <p:nvPr>
            <p:ph type="title"/>
          </p:nvPr>
        </p:nvSpPr>
        <p:spPr>
          <a:xfrm>
            <a:off x="392417" y="865356"/>
            <a:ext cx="7444991" cy="462049"/>
          </a:xfrm>
        </p:spPr>
        <p:txBody>
          <a:bodyPr>
            <a:normAutofit/>
          </a:bodyPr>
          <a:lstStyle/>
          <a:p>
            <a:pPr algn="ctr">
              <a:spcBef>
                <a:spcPts val="0"/>
              </a:spcBef>
              <a:spcAft>
                <a:spcPts val="398"/>
              </a:spcAft>
            </a:pPr>
            <a:r>
              <a:rPr lang="en-US" sz="2160" b="1" dirty="0">
                <a:solidFill>
                  <a:schemeClr val="tx1">
                    <a:lumMod val="85000"/>
                    <a:lumOff val="15000"/>
                  </a:schemeClr>
                </a:solidFill>
                <a:latin typeface="+mn-lt"/>
                <a:ea typeface="Calibri" panose="020F0502020204030204" pitchFamily="34" charset="0"/>
                <a:cs typeface="Calibri" panose="020F0502020204030204" pitchFamily="34" charset="0"/>
              </a:rPr>
              <a:t>Lab 01: Network distance</a:t>
            </a:r>
            <a:endParaRPr lang="en-US" sz="2160" dirty="0">
              <a:solidFill>
                <a:schemeClr val="tx1">
                  <a:lumMod val="85000"/>
                  <a:lumOff val="15000"/>
                </a:schemeClr>
              </a:solidFill>
              <a:latin typeface="+mn-lt"/>
              <a:ea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410" y="565785"/>
            <a:ext cx="2499741" cy="64123"/>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617220" rtl="0" eaLnBrk="1" fontAlgn="auto" latinLnBrk="0" hangingPunct="1">
              <a:lnSpc>
                <a:spcPct val="100000"/>
              </a:lnSpc>
              <a:spcBef>
                <a:spcPts val="0"/>
              </a:spcBef>
              <a:spcAft>
                <a:spcPts val="0"/>
              </a:spcAft>
              <a:buClrTx/>
              <a:buSzTx/>
              <a:buFontTx/>
              <a:buNone/>
              <a:tabLst/>
              <a:defRPr/>
            </a:pPr>
            <a:endParaRPr kumimoji="0" lang="en-US" sz="1215" b="0" i="0" u="none" strike="noStrike" kern="1200" cap="none" spc="0" normalizeH="0" baseline="0" noProof="0">
              <a:ln>
                <a:noFill/>
              </a:ln>
              <a:solidFill>
                <a:srgbClr val="FFFFFF"/>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235" y="565785"/>
            <a:ext cx="2499741" cy="617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617220" rtl="0" eaLnBrk="1" fontAlgn="auto" latinLnBrk="0" hangingPunct="1">
              <a:lnSpc>
                <a:spcPct val="100000"/>
              </a:lnSpc>
              <a:spcBef>
                <a:spcPts val="0"/>
              </a:spcBef>
              <a:spcAft>
                <a:spcPts val="0"/>
              </a:spcAft>
              <a:buClrTx/>
              <a:buSzTx/>
              <a:buFontTx/>
              <a:buNone/>
              <a:tabLst/>
              <a:defRPr/>
            </a:pPr>
            <a:endParaRPr kumimoji="0" lang="en-US" sz="1215" b="0" i="0" u="none" strike="noStrike" kern="1200" cap="none" spc="0" normalizeH="0" baseline="0" noProof="0">
              <a:ln>
                <a:noFill/>
              </a:ln>
              <a:solidFill>
                <a:srgbClr val="FFFFFF"/>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8449" y="563384"/>
            <a:ext cx="2499741" cy="6652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617220" rtl="0" eaLnBrk="1" fontAlgn="auto" latinLnBrk="0" hangingPunct="1">
              <a:lnSpc>
                <a:spcPct val="100000"/>
              </a:lnSpc>
              <a:spcBef>
                <a:spcPts val="0"/>
              </a:spcBef>
              <a:spcAft>
                <a:spcPts val="0"/>
              </a:spcAft>
              <a:buClrTx/>
              <a:buSzTx/>
              <a:buFontTx/>
              <a:buNone/>
              <a:tabLst/>
              <a:defRPr/>
            </a:pPr>
            <a:endParaRPr kumimoji="0" lang="en-US" sz="1215" b="0" i="0" u="none" strike="noStrike" kern="1200" cap="none" spc="0" normalizeH="0" baseline="0" noProof="0">
              <a:ln>
                <a:noFill/>
              </a:ln>
              <a:solidFill>
                <a:srgbClr val="FFFFFF"/>
              </a:solidFill>
              <a:effectLst/>
              <a:uLnTx/>
              <a:uFillTx/>
              <a:latin typeface="Calibri"/>
              <a:ea typeface="+mn-ea"/>
              <a:cs typeface="+mn-cs"/>
            </a:endParaRPr>
          </a:p>
        </p:txBody>
      </p:sp>
      <p:graphicFrame>
        <p:nvGraphicFramePr>
          <p:cNvPr id="5" name="Content Placeholder 2">
            <a:extLst>
              <a:ext uri="{FF2B5EF4-FFF2-40B4-BE49-F238E27FC236}">
                <a16:creationId xmlns:a16="http://schemas.microsoft.com/office/drawing/2014/main" id="{F61B7E67-130C-FD82-8132-74DBD62B80A6}"/>
              </a:ext>
            </a:extLst>
          </p:cNvPr>
          <p:cNvGraphicFramePr>
            <a:graphicFrameLocks noGrp="1"/>
          </p:cNvGraphicFramePr>
          <p:nvPr>
            <p:ph idx="1"/>
            <p:extLst>
              <p:ext uri="{D42A27DB-BD31-4B8C-83A1-F6EECF244321}">
                <p14:modId xmlns:p14="http://schemas.microsoft.com/office/powerpoint/2010/main" val="4267932907"/>
              </p:ext>
            </p:extLst>
          </p:nvPr>
        </p:nvGraphicFramePr>
        <p:xfrm>
          <a:off x="392192" y="1837730"/>
          <a:ext cx="7445216" cy="2574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2785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A network dataset is used to model real-world networks and facilitate analysis.</a:t>
            </a:r>
          </a:p>
        </p:txBody>
      </p:sp>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Dataset</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5</a:t>
            </a:fld>
            <a:endParaRPr lang="en-US"/>
          </a:p>
        </p:txBody>
      </p:sp>
      <p:pic>
        <p:nvPicPr>
          <p:cNvPr id="4" name="Picture 3">
            <a:extLst>
              <a:ext uri="{FF2B5EF4-FFF2-40B4-BE49-F238E27FC236}">
                <a16:creationId xmlns:a16="http://schemas.microsoft.com/office/drawing/2014/main" id="{2A5C5B86-36D5-2B53-B584-0C2488CD9716}"/>
              </a:ext>
            </a:extLst>
          </p:cNvPr>
          <p:cNvPicPr>
            <a:picLocks noChangeAspect="1"/>
          </p:cNvPicPr>
          <p:nvPr/>
        </p:nvPicPr>
        <p:blipFill>
          <a:blip r:embed="rId3"/>
          <a:stretch>
            <a:fillRect/>
          </a:stretch>
        </p:blipFill>
        <p:spPr>
          <a:xfrm>
            <a:off x="83943" y="1842633"/>
            <a:ext cx="4808428" cy="3000174"/>
          </a:xfrm>
          <a:prstGeom prst="rect">
            <a:avLst/>
          </a:prstGeom>
        </p:spPr>
      </p:pic>
      <p:sp>
        <p:nvSpPr>
          <p:cNvPr id="5" name="TextBox 4">
            <a:extLst>
              <a:ext uri="{FF2B5EF4-FFF2-40B4-BE49-F238E27FC236}">
                <a16:creationId xmlns:a16="http://schemas.microsoft.com/office/drawing/2014/main" id="{3494B370-2C4D-7EFF-CC0A-0F79636C9184}"/>
              </a:ext>
            </a:extLst>
          </p:cNvPr>
          <p:cNvSpPr txBox="1"/>
          <p:nvPr/>
        </p:nvSpPr>
        <p:spPr>
          <a:xfrm>
            <a:off x="4892371" y="1865212"/>
            <a:ext cx="3253286" cy="646331"/>
          </a:xfrm>
          <a:prstGeom prst="rect">
            <a:avLst/>
          </a:prstGeom>
          <a:noFill/>
        </p:spPr>
        <p:txBody>
          <a:bodyPr wrap="square" rtlCol="0">
            <a:spAutoFit/>
          </a:bodyPr>
          <a:lstStyle/>
          <a:p>
            <a:r>
              <a:rPr lang="en-US" altLang="zh-CN" dirty="0"/>
              <a:t>Information stored in Network Dataset</a:t>
            </a:r>
            <a:endParaRPr lang="zh-CN" altLang="en-US" dirty="0"/>
          </a:p>
        </p:txBody>
      </p:sp>
      <p:sp>
        <p:nvSpPr>
          <p:cNvPr id="10" name="TextBox 9">
            <a:extLst>
              <a:ext uri="{FF2B5EF4-FFF2-40B4-BE49-F238E27FC236}">
                <a16:creationId xmlns:a16="http://schemas.microsoft.com/office/drawing/2014/main" id="{CC0E9910-3493-83A5-982C-ADA56F00B4E2}"/>
              </a:ext>
            </a:extLst>
          </p:cNvPr>
          <p:cNvSpPr txBox="1"/>
          <p:nvPr/>
        </p:nvSpPr>
        <p:spPr>
          <a:xfrm>
            <a:off x="4892371" y="2618594"/>
            <a:ext cx="3099524" cy="369332"/>
          </a:xfrm>
          <a:prstGeom prst="rect">
            <a:avLst/>
          </a:prstGeom>
          <a:noFill/>
        </p:spPr>
        <p:txBody>
          <a:bodyPr wrap="square" rtlCol="0">
            <a:spAutoFit/>
          </a:bodyPr>
          <a:lstStyle/>
          <a:p>
            <a:r>
              <a:rPr lang="en-US" altLang="zh-CN" dirty="0"/>
              <a:t>Location?</a:t>
            </a:r>
          </a:p>
        </p:txBody>
      </p:sp>
      <p:sp>
        <p:nvSpPr>
          <p:cNvPr id="12" name="TextBox 11">
            <a:extLst>
              <a:ext uri="{FF2B5EF4-FFF2-40B4-BE49-F238E27FC236}">
                <a16:creationId xmlns:a16="http://schemas.microsoft.com/office/drawing/2014/main" id="{ECC2A950-67ED-AB93-3F1D-362760501834}"/>
              </a:ext>
            </a:extLst>
          </p:cNvPr>
          <p:cNvSpPr txBox="1"/>
          <p:nvPr/>
        </p:nvSpPr>
        <p:spPr>
          <a:xfrm>
            <a:off x="4892371" y="3120364"/>
            <a:ext cx="2733163" cy="646331"/>
          </a:xfrm>
          <a:prstGeom prst="rect">
            <a:avLst/>
          </a:prstGeom>
          <a:noFill/>
        </p:spPr>
        <p:txBody>
          <a:bodyPr wrap="square">
            <a:spAutoFit/>
          </a:bodyPr>
          <a:lstStyle/>
          <a:p>
            <a:r>
              <a:rPr lang="en-US" altLang="zh-CN" dirty="0"/>
              <a:t>Relationship? Intersect or non-intersect?  </a:t>
            </a:r>
          </a:p>
        </p:txBody>
      </p:sp>
      <p:sp>
        <p:nvSpPr>
          <p:cNvPr id="14" name="Rectangle 13">
            <a:extLst>
              <a:ext uri="{FF2B5EF4-FFF2-40B4-BE49-F238E27FC236}">
                <a16:creationId xmlns:a16="http://schemas.microsoft.com/office/drawing/2014/main" id="{00088CA0-BA19-FA94-69A0-6A563EF4C6AE}"/>
              </a:ext>
            </a:extLst>
          </p:cNvPr>
          <p:cNvSpPr/>
          <p:nvPr/>
        </p:nvSpPr>
        <p:spPr>
          <a:xfrm rot="19664931">
            <a:off x="1219663" y="2879219"/>
            <a:ext cx="691749" cy="220805"/>
          </a:xfrm>
          <a:prstGeom prst="rect">
            <a:avLst/>
          </a:prstGeom>
          <a:noFill/>
          <a:ln w="1905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Rectangle 14">
            <a:extLst>
              <a:ext uri="{FF2B5EF4-FFF2-40B4-BE49-F238E27FC236}">
                <a16:creationId xmlns:a16="http://schemas.microsoft.com/office/drawing/2014/main" id="{C4FA448C-9CF2-6009-80D5-C4FC7C1C1A6C}"/>
              </a:ext>
            </a:extLst>
          </p:cNvPr>
          <p:cNvSpPr/>
          <p:nvPr/>
        </p:nvSpPr>
        <p:spPr>
          <a:xfrm rot="19664931">
            <a:off x="2368599" y="3832249"/>
            <a:ext cx="691749" cy="220805"/>
          </a:xfrm>
          <a:prstGeom prst="rect">
            <a:avLst/>
          </a:prstGeom>
          <a:noFill/>
          <a:ln w="1905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TextBox 15">
            <a:extLst>
              <a:ext uri="{FF2B5EF4-FFF2-40B4-BE49-F238E27FC236}">
                <a16:creationId xmlns:a16="http://schemas.microsoft.com/office/drawing/2014/main" id="{60811BD4-09D7-20B5-2BE8-3B94BC19623A}"/>
              </a:ext>
            </a:extLst>
          </p:cNvPr>
          <p:cNvSpPr txBox="1"/>
          <p:nvPr/>
        </p:nvSpPr>
        <p:spPr>
          <a:xfrm>
            <a:off x="4931318" y="3926590"/>
            <a:ext cx="2733163" cy="646331"/>
          </a:xfrm>
          <a:prstGeom prst="rect">
            <a:avLst/>
          </a:prstGeom>
          <a:noFill/>
        </p:spPr>
        <p:txBody>
          <a:bodyPr wrap="square">
            <a:spAutoFit/>
          </a:bodyPr>
          <a:lstStyle/>
          <a:p>
            <a:r>
              <a:rPr lang="en-US" altLang="zh-CN" dirty="0"/>
              <a:t>Turns are allowed or prohibited?</a:t>
            </a:r>
          </a:p>
        </p:txBody>
      </p:sp>
      <p:sp>
        <p:nvSpPr>
          <p:cNvPr id="17" name="Rectangle 16">
            <a:extLst>
              <a:ext uri="{FF2B5EF4-FFF2-40B4-BE49-F238E27FC236}">
                <a16:creationId xmlns:a16="http://schemas.microsoft.com/office/drawing/2014/main" id="{D285C290-0FA4-8180-5BEA-FE3C9AE51F49}"/>
              </a:ext>
            </a:extLst>
          </p:cNvPr>
          <p:cNvSpPr/>
          <p:nvPr/>
        </p:nvSpPr>
        <p:spPr>
          <a:xfrm rot="19664931">
            <a:off x="508003" y="4137957"/>
            <a:ext cx="691749" cy="257253"/>
          </a:xfrm>
          <a:prstGeom prst="rect">
            <a:avLst/>
          </a:prstGeom>
          <a:noFill/>
          <a:ln w="1905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4474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animBg="1"/>
      <p:bldP spid="15" grpId="0" animBg="1"/>
      <p:bldP spid="16" grpId="0"/>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2600" dirty="0">
                <a:solidFill>
                  <a:srgbClr val="7030A0"/>
                </a:solidFill>
              </a:rPr>
              <a:t>Network Dataset vs F</a:t>
            </a:r>
            <a:r>
              <a:rPr lang="en-US" altLang="zh-CN" sz="2600" dirty="0">
                <a:solidFill>
                  <a:srgbClr val="7030A0"/>
                </a:solidFill>
              </a:rPr>
              <a:t>acility Network</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6</a:t>
            </a:fld>
            <a:endParaRPr lang="en-US"/>
          </a:p>
        </p:txBody>
      </p:sp>
      <p:pic>
        <p:nvPicPr>
          <p:cNvPr id="4" name="Picture 3">
            <a:extLst>
              <a:ext uri="{FF2B5EF4-FFF2-40B4-BE49-F238E27FC236}">
                <a16:creationId xmlns:a16="http://schemas.microsoft.com/office/drawing/2014/main" id="{6C0342D0-70D7-6E8B-DB41-9EF9B5BDAE4F}"/>
              </a:ext>
            </a:extLst>
          </p:cNvPr>
          <p:cNvPicPr>
            <a:picLocks noChangeAspect="1"/>
          </p:cNvPicPr>
          <p:nvPr/>
        </p:nvPicPr>
        <p:blipFill>
          <a:blip r:embed="rId3"/>
          <a:stretch>
            <a:fillRect/>
          </a:stretch>
        </p:blipFill>
        <p:spPr>
          <a:xfrm>
            <a:off x="152400" y="990357"/>
            <a:ext cx="3500120" cy="4110061"/>
          </a:xfrm>
          <a:prstGeom prst="rect">
            <a:avLst/>
          </a:prstGeom>
        </p:spPr>
      </p:pic>
      <p:sp>
        <p:nvSpPr>
          <p:cNvPr id="5" name="TextBox 4">
            <a:extLst>
              <a:ext uri="{FF2B5EF4-FFF2-40B4-BE49-F238E27FC236}">
                <a16:creationId xmlns:a16="http://schemas.microsoft.com/office/drawing/2014/main" id="{8942002F-7D3E-2B70-6919-C1658FA7B88A}"/>
              </a:ext>
            </a:extLst>
          </p:cNvPr>
          <p:cNvSpPr txBox="1"/>
          <p:nvPr/>
        </p:nvSpPr>
        <p:spPr>
          <a:xfrm>
            <a:off x="5694680" y="4731086"/>
            <a:ext cx="1468120" cy="369332"/>
          </a:xfrm>
          <a:prstGeom prst="rect">
            <a:avLst/>
          </a:prstGeom>
          <a:noFill/>
        </p:spPr>
        <p:txBody>
          <a:bodyPr wrap="square" rtlCol="0">
            <a:spAutoFit/>
          </a:bodyPr>
          <a:lstStyle/>
          <a:p>
            <a:pPr algn="ctr"/>
            <a:r>
              <a:rPr lang="en-US" altLang="zh-CN" dirty="0">
                <a:hlinkClick r:id="rId4"/>
              </a:rPr>
              <a:t>Data Source</a:t>
            </a:r>
            <a:endParaRPr lang="zh-CN" altLang="en-US" dirty="0"/>
          </a:p>
        </p:txBody>
      </p:sp>
      <p:sp>
        <p:nvSpPr>
          <p:cNvPr id="10" name="TextBox 9">
            <a:extLst>
              <a:ext uri="{FF2B5EF4-FFF2-40B4-BE49-F238E27FC236}">
                <a16:creationId xmlns:a16="http://schemas.microsoft.com/office/drawing/2014/main" id="{3D30C4E5-B4A9-3AF3-6BE9-BFA3491C852C}"/>
              </a:ext>
            </a:extLst>
          </p:cNvPr>
          <p:cNvSpPr txBox="1"/>
          <p:nvPr/>
        </p:nvSpPr>
        <p:spPr>
          <a:xfrm>
            <a:off x="3909007" y="1073035"/>
            <a:ext cx="3509433" cy="646331"/>
          </a:xfrm>
          <a:prstGeom prst="rect">
            <a:avLst/>
          </a:prstGeom>
          <a:noFill/>
        </p:spPr>
        <p:txBody>
          <a:bodyPr wrap="square" rtlCol="0">
            <a:spAutoFit/>
          </a:bodyPr>
          <a:lstStyle/>
          <a:p>
            <a:r>
              <a:rPr lang="en-US" altLang="en-US" dirty="0"/>
              <a:t>Agent (e.g., water) only travel in on direction at a time. </a:t>
            </a:r>
            <a:endParaRPr lang="zh-CN" altLang="en-US" dirty="0"/>
          </a:p>
        </p:txBody>
      </p:sp>
      <p:sp>
        <p:nvSpPr>
          <p:cNvPr id="12" name="TextBox 11">
            <a:extLst>
              <a:ext uri="{FF2B5EF4-FFF2-40B4-BE49-F238E27FC236}">
                <a16:creationId xmlns:a16="http://schemas.microsoft.com/office/drawing/2014/main" id="{8E334B20-C648-E27E-7B2D-8116CB494199}"/>
              </a:ext>
            </a:extLst>
          </p:cNvPr>
          <p:cNvSpPr txBox="1"/>
          <p:nvPr/>
        </p:nvSpPr>
        <p:spPr>
          <a:xfrm>
            <a:off x="3909007" y="1847346"/>
            <a:ext cx="4114800" cy="369332"/>
          </a:xfrm>
          <a:prstGeom prst="rect">
            <a:avLst/>
          </a:prstGeom>
          <a:noFill/>
        </p:spPr>
        <p:txBody>
          <a:bodyPr wrap="square">
            <a:spAutoFit/>
          </a:bodyPr>
          <a:lstStyle/>
          <a:p>
            <a:r>
              <a:rPr lang="en-US" altLang="en-US" sz="1800" dirty="0"/>
              <a:t>Can agent control the direction?</a:t>
            </a:r>
            <a:endParaRPr lang="zh-CN" altLang="en-US" dirty="0"/>
          </a:p>
        </p:txBody>
      </p:sp>
    </p:spTree>
    <p:extLst>
      <p:ext uri="{BB962C8B-B14F-4D97-AF65-F5344CB8AC3E}">
        <p14:creationId xmlns:p14="http://schemas.microsoft.com/office/powerpoint/2010/main" val="160045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solidFill>
                  <a:srgbClr val="7030A0"/>
                </a:solidFill>
              </a:rPr>
              <a:t>Network</a:t>
            </a:r>
            <a:r>
              <a:rPr lang="en-US" altLang="en-US" sz="2600" dirty="0"/>
              <a:t> = System of linear features that has the appropriate attributes for the flow of objects</a:t>
            </a:r>
          </a:p>
          <a:p>
            <a:pPr marL="0" indent="0">
              <a:buNone/>
            </a:pPr>
            <a:endParaRPr lang="en-US" altLang="en-US" sz="2600" dirty="0"/>
          </a:p>
        </p:txBody>
      </p:sp>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Dataset Elements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7</a:t>
            </a:fld>
            <a:endParaRPr lang="en-US"/>
          </a:p>
        </p:txBody>
      </p:sp>
      <p:pic>
        <p:nvPicPr>
          <p:cNvPr id="4" name="Picture 3" descr="An example of network">
            <a:extLst>
              <a:ext uri="{FF2B5EF4-FFF2-40B4-BE49-F238E27FC236}">
                <a16:creationId xmlns:a16="http://schemas.microsoft.com/office/drawing/2014/main" id="{0A70D62C-2D6F-FA77-06B8-B6332AEE2E9D}"/>
              </a:ext>
            </a:extLst>
          </p:cNvPr>
          <p:cNvPicPr>
            <a:picLocks noChangeAspect="1"/>
          </p:cNvPicPr>
          <p:nvPr/>
        </p:nvPicPr>
        <p:blipFill>
          <a:blip r:embed="rId3"/>
          <a:stretch>
            <a:fillRect/>
          </a:stretch>
        </p:blipFill>
        <p:spPr>
          <a:xfrm>
            <a:off x="915828" y="1849375"/>
            <a:ext cx="2534611" cy="3191732"/>
          </a:xfrm>
          <a:prstGeom prst="rect">
            <a:avLst/>
          </a:prstGeom>
        </p:spPr>
      </p:pic>
      <p:sp>
        <p:nvSpPr>
          <p:cNvPr id="10" name="TextBox 9">
            <a:extLst>
              <a:ext uri="{FF2B5EF4-FFF2-40B4-BE49-F238E27FC236}">
                <a16:creationId xmlns:a16="http://schemas.microsoft.com/office/drawing/2014/main" id="{ECCE0B64-4B22-1478-6AE4-880DF0CE2EA1}"/>
              </a:ext>
            </a:extLst>
          </p:cNvPr>
          <p:cNvSpPr txBox="1"/>
          <p:nvPr/>
        </p:nvSpPr>
        <p:spPr>
          <a:xfrm>
            <a:off x="4298809" y="4716177"/>
            <a:ext cx="2835285" cy="369332"/>
          </a:xfrm>
          <a:prstGeom prst="rect">
            <a:avLst/>
          </a:prstGeom>
          <a:noFill/>
        </p:spPr>
        <p:txBody>
          <a:bodyPr wrap="square">
            <a:spAutoFit/>
          </a:bodyPr>
          <a:lstStyle/>
          <a:p>
            <a:r>
              <a:rPr lang="en-US" sz="900" dirty="0">
                <a:solidFill>
                  <a:srgbClr val="7030A0"/>
                </a:solidFill>
              </a:rPr>
              <a:t>https://desktop.arcgis.com/en/arcmap/latest/manage-data/network-datasets/what-is-a-network-dataset.htm</a:t>
            </a:r>
          </a:p>
        </p:txBody>
      </p:sp>
      <p:sp>
        <p:nvSpPr>
          <p:cNvPr id="3" name="TextBox 2">
            <a:extLst>
              <a:ext uri="{FF2B5EF4-FFF2-40B4-BE49-F238E27FC236}">
                <a16:creationId xmlns:a16="http://schemas.microsoft.com/office/drawing/2014/main" id="{A4A44010-381C-578B-C2B3-D5D0A3B68B17}"/>
              </a:ext>
            </a:extLst>
          </p:cNvPr>
          <p:cNvSpPr txBox="1"/>
          <p:nvPr/>
        </p:nvSpPr>
        <p:spPr>
          <a:xfrm>
            <a:off x="3745315" y="2023348"/>
            <a:ext cx="3077372" cy="369332"/>
          </a:xfrm>
          <a:prstGeom prst="rect">
            <a:avLst/>
          </a:prstGeom>
          <a:noFill/>
        </p:spPr>
        <p:txBody>
          <a:bodyPr wrap="square" rtlCol="0">
            <a:spAutoFit/>
          </a:bodyPr>
          <a:lstStyle/>
          <a:p>
            <a:r>
              <a:rPr lang="en-US" altLang="zh-CN" dirty="0"/>
              <a:t>Appropriate attributes:</a:t>
            </a:r>
            <a:endParaRPr lang="zh-CN" altLang="en-US" dirty="0"/>
          </a:p>
        </p:txBody>
      </p:sp>
      <p:sp>
        <p:nvSpPr>
          <p:cNvPr id="5" name="TextBox 4">
            <a:extLst>
              <a:ext uri="{FF2B5EF4-FFF2-40B4-BE49-F238E27FC236}">
                <a16:creationId xmlns:a16="http://schemas.microsoft.com/office/drawing/2014/main" id="{1BBC4C1B-4039-6EEF-F181-79A229615A0A}"/>
              </a:ext>
            </a:extLst>
          </p:cNvPr>
          <p:cNvSpPr txBox="1"/>
          <p:nvPr/>
        </p:nvSpPr>
        <p:spPr>
          <a:xfrm>
            <a:off x="3745315" y="2603730"/>
            <a:ext cx="3567060" cy="369332"/>
          </a:xfrm>
          <a:prstGeom prst="rect">
            <a:avLst/>
          </a:prstGeom>
          <a:noFill/>
        </p:spPr>
        <p:txBody>
          <a:bodyPr wrap="square" rtlCol="0">
            <a:spAutoFit/>
          </a:bodyPr>
          <a:lstStyle/>
          <a:p>
            <a:r>
              <a:rPr lang="en-US" altLang="zh-CN" dirty="0"/>
              <a:t>Direction? One-way or two-way?</a:t>
            </a:r>
            <a:endParaRPr lang="zh-CN" altLang="en-US" dirty="0"/>
          </a:p>
        </p:txBody>
      </p:sp>
      <p:sp>
        <p:nvSpPr>
          <p:cNvPr id="11" name="TextBox 10">
            <a:extLst>
              <a:ext uri="{FF2B5EF4-FFF2-40B4-BE49-F238E27FC236}">
                <a16:creationId xmlns:a16="http://schemas.microsoft.com/office/drawing/2014/main" id="{8972B508-3A31-EA35-20E1-40812B45E4F5}"/>
              </a:ext>
            </a:extLst>
          </p:cNvPr>
          <p:cNvSpPr txBox="1"/>
          <p:nvPr/>
        </p:nvSpPr>
        <p:spPr>
          <a:xfrm>
            <a:off x="3745315" y="3260575"/>
            <a:ext cx="3567060" cy="369332"/>
          </a:xfrm>
          <a:prstGeom prst="rect">
            <a:avLst/>
          </a:prstGeom>
          <a:noFill/>
        </p:spPr>
        <p:txBody>
          <a:bodyPr wrap="square" rtlCol="0">
            <a:spAutoFit/>
          </a:bodyPr>
          <a:lstStyle/>
          <a:p>
            <a:r>
              <a:rPr lang="en-US" altLang="zh-CN" dirty="0"/>
              <a:t>Turn restriction? </a:t>
            </a:r>
            <a:endParaRPr lang="zh-CN" altLang="en-US" dirty="0"/>
          </a:p>
        </p:txBody>
      </p:sp>
      <p:sp>
        <p:nvSpPr>
          <p:cNvPr id="12" name="TextBox 11">
            <a:extLst>
              <a:ext uri="{FF2B5EF4-FFF2-40B4-BE49-F238E27FC236}">
                <a16:creationId xmlns:a16="http://schemas.microsoft.com/office/drawing/2014/main" id="{670CFC56-B590-9C50-05A4-7E9C1EB7AC50}"/>
              </a:ext>
            </a:extLst>
          </p:cNvPr>
          <p:cNvSpPr txBox="1"/>
          <p:nvPr/>
        </p:nvSpPr>
        <p:spPr>
          <a:xfrm>
            <a:off x="3745315" y="3844667"/>
            <a:ext cx="3567060" cy="369332"/>
          </a:xfrm>
          <a:prstGeom prst="rect">
            <a:avLst/>
          </a:prstGeom>
          <a:noFill/>
        </p:spPr>
        <p:txBody>
          <a:bodyPr wrap="square" rtlCol="0">
            <a:spAutoFit/>
          </a:bodyPr>
          <a:lstStyle/>
          <a:p>
            <a:r>
              <a:rPr lang="en-US" altLang="zh-CN" dirty="0"/>
              <a:t>Route between two stops. </a:t>
            </a:r>
            <a:endParaRPr lang="zh-CN" altLang="en-US" dirty="0"/>
          </a:p>
        </p:txBody>
      </p:sp>
    </p:spTree>
    <p:extLst>
      <p:ext uri="{BB962C8B-B14F-4D97-AF65-F5344CB8AC3E}">
        <p14:creationId xmlns:p14="http://schemas.microsoft.com/office/powerpoint/2010/main" val="5814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228554" y="951132"/>
            <a:ext cx="7924845" cy="843802"/>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marL="0" lvl="0" indent="0" defTabSz="457200">
              <a:spcBef>
                <a:spcPts val="0"/>
              </a:spcBef>
              <a:buNone/>
              <a:defRPr/>
            </a:pPr>
            <a:r>
              <a:rPr lang="en-US" altLang="en-US" sz="2400" dirty="0">
                <a:solidFill>
                  <a:srgbClr val="7030A0"/>
                </a:solidFill>
              </a:rPr>
              <a:t>Edges: </a:t>
            </a:r>
            <a:r>
              <a:rPr lang="en-US" altLang="zh-CN" sz="2400" dirty="0"/>
              <a:t>An edge is a line that represents a connection or path between two nodes in a network</a:t>
            </a:r>
            <a:r>
              <a:rPr lang="en-US" altLang="en-US" sz="2400" dirty="0"/>
              <a:t>.</a:t>
            </a:r>
          </a:p>
        </p:txBody>
      </p:sp>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Dataset Elements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8</a:t>
            </a:fld>
            <a:endParaRPr lang="en-US"/>
          </a:p>
        </p:txBody>
      </p:sp>
      <p:pic>
        <p:nvPicPr>
          <p:cNvPr id="4" name="Picture 3">
            <a:extLst>
              <a:ext uri="{FF2B5EF4-FFF2-40B4-BE49-F238E27FC236}">
                <a16:creationId xmlns:a16="http://schemas.microsoft.com/office/drawing/2014/main" id="{496E89EF-1937-AE2D-F3C7-CF25D0AAAAA0}"/>
              </a:ext>
            </a:extLst>
          </p:cNvPr>
          <p:cNvPicPr>
            <a:picLocks noChangeAspect="1"/>
          </p:cNvPicPr>
          <p:nvPr/>
        </p:nvPicPr>
        <p:blipFill>
          <a:blip r:embed="rId3"/>
          <a:stretch>
            <a:fillRect/>
          </a:stretch>
        </p:blipFill>
        <p:spPr>
          <a:xfrm>
            <a:off x="228554" y="1804709"/>
            <a:ext cx="4206332" cy="3220187"/>
          </a:xfrm>
          <a:prstGeom prst="rect">
            <a:avLst/>
          </a:prstGeom>
        </p:spPr>
      </p:pic>
      <p:sp>
        <p:nvSpPr>
          <p:cNvPr id="10" name="TextBox 9">
            <a:extLst>
              <a:ext uri="{FF2B5EF4-FFF2-40B4-BE49-F238E27FC236}">
                <a16:creationId xmlns:a16="http://schemas.microsoft.com/office/drawing/2014/main" id="{6C48F123-AA90-8BA5-A14A-2C72EFE8DD01}"/>
              </a:ext>
            </a:extLst>
          </p:cNvPr>
          <p:cNvSpPr txBox="1"/>
          <p:nvPr/>
        </p:nvSpPr>
        <p:spPr>
          <a:xfrm>
            <a:off x="4608830" y="1873442"/>
            <a:ext cx="3138170" cy="923330"/>
          </a:xfrm>
          <a:prstGeom prst="rect">
            <a:avLst/>
          </a:prstGeom>
          <a:noFill/>
        </p:spPr>
        <p:txBody>
          <a:bodyPr wrap="square">
            <a:spAutoFit/>
          </a:bodyPr>
          <a:lstStyle/>
          <a:p>
            <a:r>
              <a:rPr lang="en-US" altLang="en-US" sz="1800" dirty="0">
                <a:solidFill>
                  <a:srgbClr val="7030A0"/>
                </a:solidFill>
              </a:rPr>
              <a:t>Junctions </a:t>
            </a:r>
            <a:r>
              <a:rPr lang="en-US" altLang="en-US" sz="1800" dirty="0"/>
              <a:t>connect edges and facilitate from one edge to another. </a:t>
            </a:r>
            <a:endParaRPr lang="zh-CN" altLang="en-US" dirty="0"/>
          </a:p>
        </p:txBody>
      </p:sp>
    </p:spTree>
    <p:extLst>
      <p:ext uri="{BB962C8B-B14F-4D97-AF65-F5344CB8AC3E}">
        <p14:creationId xmlns:p14="http://schemas.microsoft.com/office/powerpoint/2010/main" val="75411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27">
            <a:extLst>
              <a:ext uri="{FF2B5EF4-FFF2-40B4-BE49-F238E27FC236}">
                <a16:creationId xmlns:a16="http://schemas.microsoft.com/office/drawing/2014/main" id="{27DB8FA9-BDA5-4B3E-BDD4-93B7C42F443E}"/>
              </a:ext>
            </a:extLst>
          </p:cNvPr>
          <p:cNvSpPr txBox="1">
            <a:spLocks noChangeArrowheads="1"/>
          </p:cNvSpPr>
          <p:nvPr/>
        </p:nvSpPr>
        <p:spPr>
          <a:xfrm>
            <a:off x="220133" y="1029962"/>
            <a:ext cx="7762332"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marL="411480" lvl="1" indent="0">
              <a:buNone/>
            </a:pPr>
            <a:r>
              <a:rPr lang="en-US" altLang="en-US" sz="2240" dirty="0">
                <a:solidFill>
                  <a:srgbClr val="7030A0"/>
                </a:solidFill>
              </a:rPr>
              <a:t>Turns</a:t>
            </a:r>
            <a:r>
              <a:rPr lang="en-US" altLang="en-US" sz="2240" dirty="0"/>
              <a:t> store information that can affect movement between two or more edges. For instance, a right turn might be restricted from one particular edge to another.</a:t>
            </a:r>
          </a:p>
          <a:p>
            <a:pPr>
              <a:buFont typeface="Courier New" panose="02070309020205020404" pitchFamily="49" charset="0"/>
              <a:buChar char="o"/>
            </a:pPr>
            <a:endParaRPr lang="en-US" altLang="en-US" sz="2600" dirty="0"/>
          </a:p>
        </p:txBody>
      </p:sp>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cxnSp>
        <p:nvCxnSpPr>
          <p:cNvPr id="7" name="Straight Connector 6">
            <a:extLst>
              <a:ext uri="{FF2B5EF4-FFF2-40B4-BE49-F238E27FC236}">
                <a16:creationId xmlns:a16="http://schemas.microsoft.com/office/drawing/2014/main" id="{887169D0-0D27-4724-9609-1F1856F2AFA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3AFA498-9D77-44AF-AA2F-9C61F024817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Network Dataset Elements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D813555-35FD-44B8-90EE-078819E9A143}"/>
              </a:ext>
            </a:extLst>
          </p:cNvPr>
          <p:cNvSpPr>
            <a:spLocks noGrp="1"/>
          </p:cNvSpPr>
          <p:nvPr>
            <p:ph type="sldNum" sz="quarter" idx="12"/>
          </p:nvPr>
        </p:nvSpPr>
        <p:spPr/>
        <p:txBody>
          <a:bodyPr/>
          <a:lstStyle/>
          <a:p>
            <a:fld id="{127DDC20-79C9-9647-820E-6D40A3D210C3}" type="slidenum">
              <a:rPr lang="en-US" smtClean="0"/>
              <a:pPr/>
              <a:t>9</a:t>
            </a:fld>
            <a:endParaRPr lang="en-US"/>
          </a:p>
        </p:txBody>
      </p:sp>
      <p:pic>
        <p:nvPicPr>
          <p:cNvPr id="4" name="Picture 3" descr="Turns">
            <a:extLst>
              <a:ext uri="{FF2B5EF4-FFF2-40B4-BE49-F238E27FC236}">
                <a16:creationId xmlns:a16="http://schemas.microsoft.com/office/drawing/2014/main" id="{6EECAC27-FB26-4EF9-2AED-883145E5CAD4}"/>
              </a:ext>
            </a:extLst>
          </p:cNvPr>
          <p:cNvPicPr>
            <a:picLocks noChangeAspect="1"/>
          </p:cNvPicPr>
          <p:nvPr/>
        </p:nvPicPr>
        <p:blipFill>
          <a:blip r:embed="rId3"/>
          <a:stretch>
            <a:fillRect/>
          </a:stretch>
        </p:blipFill>
        <p:spPr>
          <a:xfrm>
            <a:off x="2145893" y="2328063"/>
            <a:ext cx="3910811" cy="2576122"/>
          </a:xfrm>
          <a:prstGeom prst="rect">
            <a:avLst/>
          </a:prstGeom>
        </p:spPr>
      </p:pic>
    </p:spTree>
    <p:extLst>
      <p:ext uri="{BB962C8B-B14F-4D97-AF65-F5344CB8AC3E}">
        <p14:creationId xmlns:p14="http://schemas.microsoft.com/office/powerpoint/2010/main" val="285302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ividend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2">
      <a:majorFont>
        <a:latin typeface="Calibri"/>
        <a:ea typeface=""/>
        <a:cs typeface=""/>
      </a:majorFont>
      <a:minorFont>
        <a:latin typeface="Calibri"/>
        <a:ea typeface=""/>
        <a:cs typeface=""/>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12031</TotalTime>
  <Words>2751</Words>
  <Application>Microsoft Office PowerPoint</Application>
  <PresentationFormat>Custom</PresentationFormat>
  <Paragraphs>392</Paragraphs>
  <Slides>43</Slides>
  <Notes>40</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43</vt:i4>
      </vt:variant>
    </vt:vector>
  </HeadingPairs>
  <TitlesOfParts>
    <vt:vector size="53" baseType="lpstr">
      <vt:lpstr>Arial</vt:lpstr>
      <vt:lpstr>Avenir Next W01</vt:lpstr>
      <vt:lpstr>Calibri</vt:lpstr>
      <vt:lpstr>Consolas</vt:lpstr>
      <vt:lpstr>Courier New</vt:lpstr>
      <vt:lpstr>Gill Sans MT</vt:lpstr>
      <vt:lpstr>Wingdings</vt:lpstr>
      <vt:lpstr>Wingdings 2</vt:lpstr>
      <vt:lpstr>Office Theme</vt:lpstr>
      <vt:lpstr>2_DividendVTI</vt:lpstr>
      <vt:lpstr>GEOG 3403: Geographic Information Systems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01: Network distance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 Information Science Introduction</dc:title>
  <dc:creator>Yaqian He</dc:creator>
  <cp:lastModifiedBy>Yanan Wu</cp:lastModifiedBy>
  <cp:revision>511</cp:revision>
  <cp:lastPrinted>2020-03-26T12:59:04Z</cp:lastPrinted>
  <dcterms:created xsi:type="dcterms:W3CDTF">2020-03-24T14:51:54Z</dcterms:created>
  <dcterms:modified xsi:type="dcterms:W3CDTF">2026-01-15T15:18:19Z</dcterms:modified>
</cp:coreProperties>
</file>